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</p:sldIdLst>
  <p:sldSz cx="9144000" cy="6858000" type="screen4x3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15200" y="0"/>
            <a:ext cx="1828800" cy="16764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7315200" cy="533400"/>
          </a:xfrm>
          <a:custGeom>
            <a:avLst/>
            <a:gdLst/>
            <a:ahLst/>
            <a:cxnLst/>
            <a:rect l="l" t="t" r="r" b="b"/>
            <a:pathLst>
              <a:path w="7315200" h="533400">
                <a:moveTo>
                  <a:pt x="7315200" y="0"/>
                </a:moveTo>
                <a:lnTo>
                  <a:pt x="0" y="0"/>
                </a:lnTo>
                <a:lnTo>
                  <a:pt x="0" y="533400"/>
                </a:lnTo>
                <a:lnTo>
                  <a:pt x="7315200" y="533400"/>
                </a:lnTo>
                <a:lnTo>
                  <a:pt x="7315200" y="0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122422" y="-83565"/>
            <a:ext cx="4115434" cy="635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1F2023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1F2023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2384" y="-166624"/>
            <a:ext cx="8859520" cy="19424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39" y="1115060"/>
            <a:ext cx="8072120" cy="2711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1F2023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onlinesocialmedia.net/20110208/mark-zuckerberg-im-being-stalked-on-facebook-by-a-man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5" Type="http://schemas.openxmlformats.org/officeDocument/2006/relationships/image" Target="../media/image7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Relationship Id="rId14" Type="http://schemas.openxmlformats.org/officeDocument/2006/relationships/image" Target="../media/image7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7" Type="http://schemas.openxmlformats.org/officeDocument/2006/relationships/image" Target="../media/image89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eg"/><Relationship Id="rId3" Type="http://schemas.openxmlformats.org/officeDocument/2006/relationships/image" Target="../media/image92.jpeg"/><Relationship Id="rId7" Type="http://schemas.openxmlformats.org/officeDocument/2006/relationships/image" Target="../media/image96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jpeg"/><Relationship Id="rId11" Type="http://schemas.openxmlformats.org/officeDocument/2006/relationships/image" Target="../media/image100.png"/><Relationship Id="rId5" Type="http://schemas.openxmlformats.org/officeDocument/2006/relationships/image" Target="../media/image94.jpeg"/><Relationship Id="rId10" Type="http://schemas.openxmlformats.org/officeDocument/2006/relationships/image" Target="../media/image99.jpeg"/><Relationship Id="rId4" Type="http://schemas.openxmlformats.org/officeDocument/2006/relationships/image" Target="../media/image93.jpeg"/><Relationship Id="rId9" Type="http://schemas.openxmlformats.org/officeDocument/2006/relationships/image" Target="../media/image98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4.png"/><Relationship Id="rId4" Type="http://schemas.openxmlformats.org/officeDocument/2006/relationships/image" Target="../media/image10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5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5.jpeg"/><Relationship Id="rId4" Type="http://schemas.openxmlformats.org/officeDocument/2006/relationships/image" Target="../media/image134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3" Type="http://schemas.openxmlformats.org/officeDocument/2006/relationships/image" Target="../media/image140.png"/><Relationship Id="rId7" Type="http://schemas.openxmlformats.org/officeDocument/2006/relationships/image" Target="../media/image144.pn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3.png"/><Relationship Id="rId5" Type="http://schemas.openxmlformats.org/officeDocument/2006/relationships/image" Target="../media/image142.png"/><Relationship Id="rId4" Type="http://schemas.openxmlformats.org/officeDocument/2006/relationships/image" Target="../media/image141.png"/><Relationship Id="rId9" Type="http://schemas.openxmlformats.org/officeDocument/2006/relationships/image" Target="../media/image14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152398"/>
            <a:ext cx="8839200" cy="6629400"/>
          </a:xfrm>
          <a:custGeom>
            <a:avLst/>
            <a:gdLst/>
            <a:ahLst/>
            <a:cxnLst/>
            <a:rect l="l" t="t" r="r" b="b"/>
            <a:pathLst>
              <a:path w="8839200" h="6629400">
                <a:moveTo>
                  <a:pt x="8839200" y="0"/>
                </a:moveTo>
                <a:lnTo>
                  <a:pt x="0" y="0"/>
                </a:lnTo>
                <a:lnTo>
                  <a:pt x="0" y="6629400"/>
                </a:lnTo>
                <a:lnTo>
                  <a:pt x="8839200" y="6629400"/>
                </a:lnTo>
                <a:lnTo>
                  <a:pt x="88392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387" y="30479"/>
            <a:ext cx="8979787" cy="68275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  <a:solidFill>
            <a:srgbClr val="FFFF66"/>
          </a:solidFill>
        </p:spPr>
        <p:txBody>
          <a:bodyPr vert="horz" wrap="square" lIns="0" tIns="34925" rIns="0" bIns="0" rtlCol="0">
            <a:spAutoFit/>
          </a:bodyPr>
          <a:lstStyle/>
          <a:p>
            <a:pPr marL="569595">
              <a:lnSpc>
                <a:spcPct val="100000"/>
              </a:lnSpc>
              <a:spcBef>
                <a:spcPts val="275"/>
              </a:spcBef>
            </a:pPr>
            <a:r>
              <a:rPr sz="6000" i="1" u="sng" spc="-30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CYBER</a:t>
            </a:r>
            <a:r>
              <a:rPr sz="6000" i="1" u="sng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 </a:t>
            </a:r>
            <a:r>
              <a:rPr sz="6000" i="1" u="sng" spc="-9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BULLYING</a:t>
            </a:r>
            <a:endParaRPr sz="60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8839" y="967739"/>
            <a:ext cx="7354570" cy="2463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71500">
              <a:lnSpc>
                <a:spcPct val="100000"/>
              </a:lnSpc>
              <a:spcBef>
                <a:spcPts val="95"/>
              </a:spcBef>
            </a:pPr>
            <a:r>
              <a:rPr sz="3200" dirty="0">
                <a:latin typeface="Calibri"/>
                <a:cs typeface="Calibri"/>
              </a:rPr>
              <a:t>Harassing,</a:t>
            </a:r>
            <a:r>
              <a:rPr sz="3200" spc="-1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demeaning,</a:t>
            </a:r>
            <a:r>
              <a:rPr sz="3200" spc="-1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embarrassing, </a:t>
            </a:r>
            <a:r>
              <a:rPr sz="3200" dirty="0">
                <a:latin typeface="Calibri"/>
                <a:cs typeface="Calibri"/>
              </a:rPr>
              <a:t>defaming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or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intimidating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someone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using </a:t>
            </a:r>
            <a:r>
              <a:rPr sz="3200" dirty="0">
                <a:latin typeface="Calibri"/>
                <a:cs typeface="Calibri"/>
              </a:rPr>
              <a:t>modern</a:t>
            </a:r>
            <a:r>
              <a:rPr sz="3200" spc="-1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technologies</a:t>
            </a:r>
            <a:r>
              <a:rPr sz="3200" spc="-1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like</a:t>
            </a:r>
            <a:r>
              <a:rPr sz="3200" spc="-1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Internet,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cell </a:t>
            </a:r>
            <a:r>
              <a:rPr sz="3200" dirty="0">
                <a:latin typeface="Calibri"/>
                <a:cs typeface="Calibri"/>
              </a:rPr>
              <a:t>phones,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instant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messengers,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social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networks </a:t>
            </a:r>
            <a:r>
              <a:rPr sz="3200" dirty="0">
                <a:latin typeface="Calibri"/>
                <a:cs typeface="Calibri"/>
              </a:rPr>
              <a:t>etc.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is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called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Cyber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Bullying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00" y="3581398"/>
            <a:ext cx="8988425" cy="327660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52400"/>
            <a:ext cx="8229600" cy="1143000"/>
          </a:xfrm>
          <a:custGeom>
            <a:avLst/>
            <a:gdLst/>
            <a:ahLst/>
            <a:cxnLst/>
            <a:rect l="l" t="t" r="r" b="b"/>
            <a:pathLst>
              <a:path w="8229600" h="1143000">
                <a:moveTo>
                  <a:pt x="8229600" y="0"/>
                </a:moveTo>
                <a:lnTo>
                  <a:pt x="0" y="0"/>
                </a:lnTo>
                <a:lnTo>
                  <a:pt x="0" y="1143000"/>
                </a:lnTo>
                <a:lnTo>
                  <a:pt x="8229600" y="1143000"/>
                </a:lnTo>
                <a:lnTo>
                  <a:pt x="82296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23720" y="121411"/>
            <a:ext cx="5494020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i="1" u="sng" spc="-18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Cyber</a:t>
            </a:r>
            <a:r>
              <a:rPr sz="6600" i="1" u="sng" spc="-34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 </a:t>
            </a:r>
            <a:r>
              <a:rPr sz="6600" i="1" u="sng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Trolls</a:t>
            </a:r>
            <a:endParaRPr sz="66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186237" y="1366837"/>
            <a:ext cx="4962525" cy="5495925"/>
            <a:chOff x="4186237" y="1366837"/>
            <a:chExt cx="4962525" cy="5495925"/>
          </a:xfrm>
        </p:grpSpPr>
        <p:sp>
          <p:nvSpPr>
            <p:cNvPr id="5" name="object 5"/>
            <p:cNvSpPr/>
            <p:nvPr/>
          </p:nvSpPr>
          <p:spPr>
            <a:xfrm>
              <a:off x="4191000" y="1371599"/>
              <a:ext cx="4953000" cy="5486400"/>
            </a:xfrm>
            <a:custGeom>
              <a:avLst/>
              <a:gdLst/>
              <a:ahLst/>
              <a:cxnLst/>
              <a:rect l="l" t="t" r="r" b="b"/>
              <a:pathLst>
                <a:path w="4953000" h="5486400">
                  <a:moveTo>
                    <a:pt x="4953000" y="0"/>
                  </a:moveTo>
                  <a:lnTo>
                    <a:pt x="0" y="0"/>
                  </a:lnTo>
                  <a:lnTo>
                    <a:pt x="0" y="5486400"/>
                  </a:lnTo>
                  <a:lnTo>
                    <a:pt x="4953000" y="5486400"/>
                  </a:lnTo>
                  <a:lnTo>
                    <a:pt x="4953000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191000" y="1371599"/>
              <a:ext cx="4953000" cy="5486400"/>
            </a:xfrm>
            <a:custGeom>
              <a:avLst/>
              <a:gdLst/>
              <a:ahLst/>
              <a:cxnLst/>
              <a:rect l="l" t="t" r="r" b="b"/>
              <a:pathLst>
                <a:path w="4953000" h="5486400">
                  <a:moveTo>
                    <a:pt x="0" y="5486400"/>
                  </a:moveTo>
                  <a:lnTo>
                    <a:pt x="4953000" y="5486400"/>
                  </a:lnTo>
                  <a:lnTo>
                    <a:pt x="4953000" y="0"/>
                  </a:lnTo>
                  <a:lnTo>
                    <a:pt x="0" y="0"/>
                  </a:lnTo>
                  <a:lnTo>
                    <a:pt x="0" y="5486400"/>
                  </a:lnTo>
                  <a:close/>
                </a:path>
              </a:pathLst>
            </a:custGeom>
            <a:ln w="9525">
              <a:solidFill>
                <a:srgbClr val="62242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269994" y="1384300"/>
            <a:ext cx="4745355" cy="5018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38100" indent="-342900">
              <a:lnSpc>
                <a:spcPct val="100000"/>
              </a:lnSpc>
              <a:spcBef>
                <a:spcPts val="95"/>
              </a:spcBef>
            </a:pPr>
            <a:r>
              <a:rPr sz="2600" b="1" dirty="0">
                <a:latin typeface="Calibri"/>
                <a:cs typeface="Calibri"/>
              </a:rPr>
              <a:t>Cyber</a:t>
            </a:r>
            <a:r>
              <a:rPr sz="2600" b="1" spc="-60" dirty="0">
                <a:latin typeface="Calibri"/>
                <a:cs typeface="Calibri"/>
              </a:rPr>
              <a:t> </a:t>
            </a:r>
            <a:r>
              <a:rPr sz="2600" b="1" spc="-20" dirty="0">
                <a:latin typeface="Calibri"/>
                <a:cs typeface="Calibri"/>
              </a:rPr>
              <a:t>Trolls</a:t>
            </a:r>
            <a:r>
              <a:rPr sz="2600" b="1" spc="-65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refers</a:t>
            </a:r>
            <a:r>
              <a:rPr sz="2600" spc="-8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to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person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who </a:t>
            </a:r>
            <a:r>
              <a:rPr sz="2600" dirty="0">
                <a:latin typeface="Calibri"/>
                <a:cs typeface="Calibri"/>
              </a:rPr>
              <a:t>purposely</a:t>
            </a:r>
            <a:r>
              <a:rPr sz="2600" spc="-8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posts</a:t>
            </a:r>
            <a:r>
              <a:rPr sz="2600" spc="-8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opposing, sarcastic,demeaning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or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insuting- </a:t>
            </a:r>
            <a:r>
              <a:rPr sz="2600" dirty="0">
                <a:latin typeface="Calibri"/>
                <a:cs typeface="Calibri"/>
              </a:rPr>
              <a:t>comments</a:t>
            </a:r>
            <a:r>
              <a:rPr sz="2600" spc="-9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about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somethng</a:t>
            </a:r>
            <a:r>
              <a:rPr sz="2600" spc="-95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or </a:t>
            </a:r>
            <a:r>
              <a:rPr sz="2600" dirty="0">
                <a:latin typeface="Calibri"/>
                <a:cs typeface="Calibri"/>
              </a:rPr>
              <a:t>someone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with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an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aim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of </a:t>
            </a:r>
            <a:r>
              <a:rPr sz="2600" spc="-10" dirty="0">
                <a:latin typeface="Calibri"/>
                <a:cs typeface="Calibri"/>
              </a:rPr>
              <a:t>targeting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person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online.</a:t>
            </a:r>
            <a:endParaRPr sz="2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95"/>
              </a:spcBef>
            </a:pPr>
            <a:endParaRPr sz="26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5"/>
              </a:spcBef>
            </a:pPr>
            <a:r>
              <a:rPr sz="2600" spc="-10" dirty="0">
                <a:latin typeface="Calibri"/>
                <a:cs typeface="Calibri"/>
              </a:rPr>
              <a:t>Derogatory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messages</a:t>
            </a:r>
            <a:r>
              <a:rPr sz="2600" spc="-8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or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comments </a:t>
            </a:r>
            <a:r>
              <a:rPr sz="2600" dirty="0">
                <a:latin typeface="Calibri"/>
                <a:cs typeface="Calibri"/>
              </a:rPr>
              <a:t>posted</a:t>
            </a:r>
            <a:r>
              <a:rPr sz="2600" spc="-9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online</a:t>
            </a:r>
            <a:r>
              <a:rPr sz="2600" spc="-8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targeting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people </a:t>
            </a:r>
            <a:r>
              <a:rPr sz="2600" dirty="0">
                <a:latin typeface="Calibri"/>
                <a:cs typeface="Calibri"/>
              </a:rPr>
              <a:t>are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called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cyber</a:t>
            </a:r>
            <a:r>
              <a:rPr sz="2600" b="1" spc="-60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trolls.</a:t>
            </a:r>
            <a:endParaRPr sz="2600">
              <a:latin typeface="Calibri"/>
              <a:cs typeface="Calibri"/>
            </a:endParaRPr>
          </a:p>
          <a:p>
            <a:pPr marL="355600" marR="115570" indent="-342900">
              <a:lnSpc>
                <a:spcPct val="100000"/>
              </a:lnSpc>
              <a:spcBef>
                <a:spcPts val="620"/>
              </a:spcBef>
            </a:pPr>
            <a:r>
              <a:rPr sz="2600" b="1" dirty="0">
                <a:latin typeface="Calibri"/>
                <a:cs typeface="Calibri"/>
              </a:rPr>
              <a:t>Cyber</a:t>
            </a:r>
            <a:r>
              <a:rPr sz="2600" b="1" spc="-5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troll</a:t>
            </a:r>
            <a:r>
              <a:rPr sz="2600" b="1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is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cyber</a:t>
            </a:r>
            <a:r>
              <a:rPr sz="2600" b="1" spc="-4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crime</a:t>
            </a:r>
            <a:r>
              <a:rPr sz="2600" b="1" spc="-5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closely related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to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cyber</a:t>
            </a:r>
            <a:r>
              <a:rPr sz="2600" b="1" spc="-6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bullying.</a:t>
            </a:r>
            <a:endParaRPr sz="26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-4762" y="1362074"/>
            <a:ext cx="4202430" cy="5501005"/>
            <a:chOff x="-4762" y="1362074"/>
            <a:chExt cx="4202430" cy="5501005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371598"/>
              <a:ext cx="4187825" cy="54864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1366836"/>
              <a:ext cx="4192904" cy="5491480"/>
            </a:xfrm>
            <a:custGeom>
              <a:avLst/>
              <a:gdLst/>
              <a:ahLst/>
              <a:cxnLst/>
              <a:rect l="l" t="t" r="r" b="b"/>
              <a:pathLst>
                <a:path w="4192904" h="5491480">
                  <a:moveTo>
                    <a:pt x="4192587" y="5491163"/>
                  </a:moveTo>
                  <a:lnTo>
                    <a:pt x="4192587" y="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62242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76200"/>
            <a:ext cx="8229600" cy="1113155"/>
          </a:xfrm>
          <a:custGeom>
            <a:avLst/>
            <a:gdLst/>
            <a:ahLst/>
            <a:cxnLst/>
            <a:rect l="l" t="t" r="r" b="b"/>
            <a:pathLst>
              <a:path w="8229600" h="1113155">
                <a:moveTo>
                  <a:pt x="0" y="1112774"/>
                </a:moveTo>
                <a:lnTo>
                  <a:pt x="8229600" y="1112774"/>
                </a:lnTo>
                <a:lnTo>
                  <a:pt x="8229600" y="0"/>
                </a:lnTo>
                <a:lnTo>
                  <a:pt x="0" y="0"/>
                </a:lnTo>
                <a:lnTo>
                  <a:pt x="0" y="1112774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3432" y="98552"/>
            <a:ext cx="7052309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i="1" u="sng" spc="-30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CYBER</a:t>
            </a:r>
            <a:r>
              <a:rPr sz="6000" i="1" u="sng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 </a:t>
            </a:r>
            <a:r>
              <a:rPr sz="6000" i="1" u="sng" spc="-31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STALKING</a:t>
            </a:r>
            <a:endParaRPr sz="6000">
              <a:latin typeface="Verdana"/>
              <a:cs typeface="Verdan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1188974"/>
            <a:ext cx="9144000" cy="4526280"/>
          </a:xfrm>
          <a:custGeom>
            <a:avLst/>
            <a:gdLst/>
            <a:ahLst/>
            <a:cxnLst/>
            <a:rect l="l" t="t" r="r" b="b"/>
            <a:pathLst>
              <a:path w="9144000" h="4526280">
                <a:moveTo>
                  <a:pt x="9144000" y="0"/>
                </a:moveTo>
                <a:lnTo>
                  <a:pt x="0" y="0"/>
                </a:lnTo>
                <a:lnTo>
                  <a:pt x="0" y="4526026"/>
                </a:lnTo>
                <a:lnTo>
                  <a:pt x="9144000" y="4526026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8739" y="1202435"/>
            <a:ext cx="8896985" cy="5439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55625" indent="-3429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Cyber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stalking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is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kind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online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harassment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wherein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victim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is </a:t>
            </a:r>
            <a:r>
              <a:rPr sz="2400" b="1" dirty="0">
                <a:latin typeface="Calibri"/>
                <a:cs typeface="Calibri"/>
              </a:rPr>
              <a:t>subjected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to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barrage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online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messages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and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emails.</a:t>
            </a:r>
            <a:endParaRPr sz="2400">
              <a:latin typeface="Calibri"/>
              <a:cs typeface="Calibri"/>
            </a:endParaRPr>
          </a:p>
          <a:p>
            <a:pPr marL="355600" marR="261620" indent="-342900">
              <a:lnSpc>
                <a:spcPct val="100000"/>
              </a:lnSpc>
              <a:spcBef>
                <a:spcPts val="575"/>
              </a:spcBef>
            </a:pP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repeated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use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electronic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communications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to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harass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or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frighten </a:t>
            </a:r>
            <a:r>
              <a:rPr sz="2400" b="1" dirty="0">
                <a:latin typeface="Calibri"/>
                <a:cs typeface="Calibri"/>
              </a:rPr>
              <a:t>someone,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for</a:t>
            </a:r>
            <a:r>
              <a:rPr sz="2400" b="1" spc="-9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example</a:t>
            </a:r>
            <a:r>
              <a:rPr sz="2400" b="1" spc="-9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by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sending</a:t>
            </a:r>
            <a:r>
              <a:rPr sz="2400" b="1" spc="-9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threatening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mails.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Cyberstalkers</a:t>
            </a:r>
            <a:r>
              <a:rPr sz="2400" b="1" i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commonly</a:t>
            </a:r>
            <a:r>
              <a:rPr sz="2400" b="1" i="1" u="sng" spc="-8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have</a:t>
            </a:r>
            <a:r>
              <a:rPr sz="2400" b="1" i="1" u="sng" spc="-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four</a:t>
            </a:r>
            <a:r>
              <a:rPr sz="2400" b="1" i="1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objectives: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spc="-10" dirty="0">
                <a:latin typeface="Calibri"/>
                <a:cs typeface="Calibri"/>
              </a:rPr>
              <a:t>locate,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spc="-10" dirty="0">
                <a:latin typeface="Calibri"/>
                <a:cs typeface="Calibri"/>
              </a:rPr>
              <a:t>surveil,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Calibri"/>
                <a:cs typeface="Calibri"/>
              </a:rPr>
              <a:t>emotionally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harass,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Calibri"/>
                <a:cs typeface="Calibri"/>
              </a:rPr>
              <a:t>and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criminally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manipulate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their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prey.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580"/>
              </a:spcBef>
            </a:pPr>
            <a:r>
              <a:rPr sz="2400" dirty="0">
                <a:latin typeface="Calibri"/>
                <a:cs typeface="Calibri"/>
              </a:rPr>
              <a:t>In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some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cases,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cyberstalker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will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prey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their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target's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family,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friends,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coworkers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attack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their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target.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spc="-10" dirty="0">
                <a:latin typeface="Calibri"/>
                <a:cs typeface="Calibri"/>
              </a:rPr>
              <a:t>Examples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Cyberstalking: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Calibri"/>
                <a:cs typeface="Calibri"/>
              </a:rPr>
              <a:t>Mark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Zuckerberg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has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been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stalked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by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Pradeep</a:t>
            </a:r>
            <a:r>
              <a:rPr sz="2400" u="sng" spc="-6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4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Manukonda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34000" y="3151123"/>
            <a:ext cx="3810000" cy="18478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52400"/>
            <a:ext cx="8153400" cy="1143000"/>
          </a:xfrm>
          <a:custGeom>
            <a:avLst/>
            <a:gdLst/>
            <a:ahLst/>
            <a:cxnLst/>
            <a:rect l="l" t="t" r="r" b="b"/>
            <a:pathLst>
              <a:path w="8153400" h="1143000">
                <a:moveTo>
                  <a:pt x="8153400" y="0"/>
                </a:moveTo>
                <a:lnTo>
                  <a:pt x="0" y="0"/>
                </a:lnTo>
                <a:lnTo>
                  <a:pt x="0" y="1143000"/>
                </a:lnTo>
                <a:lnTo>
                  <a:pt x="8153400" y="1143000"/>
                </a:lnTo>
                <a:lnTo>
                  <a:pt x="81534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7584" rIns="0" bIns="0" rtlCol="0">
            <a:spAutoFit/>
          </a:bodyPr>
          <a:lstStyle/>
          <a:p>
            <a:pPr marL="3314065" marR="5080" indent="-2059939">
              <a:lnSpc>
                <a:spcPct val="100000"/>
              </a:lnSpc>
              <a:spcBef>
                <a:spcPts val="100"/>
              </a:spcBef>
            </a:pPr>
            <a:r>
              <a:rPr sz="4000" i="1" u="sng" spc="-16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SPREADING</a:t>
            </a:r>
            <a:r>
              <a:rPr sz="4000" i="1" u="sng" spc="-12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 </a:t>
            </a:r>
            <a:r>
              <a:rPr sz="4000" i="1" u="sng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RUMOURS</a:t>
            </a:r>
            <a:r>
              <a:rPr sz="4000" i="1" spc="-10" dirty="0">
                <a:solidFill>
                  <a:srgbClr val="6F2F9F"/>
                </a:solidFill>
                <a:latin typeface="Verdana"/>
                <a:cs typeface="Verdana"/>
              </a:rPr>
              <a:t> </a:t>
            </a:r>
            <a:r>
              <a:rPr sz="4000" i="1" u="sng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ONLINE</a:t>
            </a:r>
            <a:endParaRPr sz="4000">
              <a:latin typeface="Verdana"/>
              <a:cs typeface="Verdan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3170173"/>
            <a:ext cx="9144000" cy="3611879"/>
          </a:xfrm>
          <a:custGeom>
            <a:avLst/>
            <a:gdLst/>
            <a:ahLst/>
            <a:cxnLst/>
            <a:rect l="l" t="t" r="r" b="b"/>
            <a:pathLst>
              <a:path w="9144000" h="3611879">
                <a:moveTo>
                  <a:pt x="9144000" y="0"/>
                </a:moveTo>
                <a:lnTo>
                  <a:pt x="0" y="0"/>
                </a:lnTo>
                <a:lnTo>
                  <a:pt x="0" y="3611626"/>
                </a:lnTo>
                <a:lnTo>
                  <a:pt x="9144000" y="3611626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8739" y="3183636"/>
            <a:ext cx="8926830" cy="3464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5715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People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create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fake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profiles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indulge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posting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false information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social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media,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comments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that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could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hurt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others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or </a:t>
            </a:r>
            <a:r>
              <a:rPr sz="2400" dirty="0">
                <a:latin typeface="Calibri"/>
                <a:cs typeface="Calibri"/>
              </a:rPr>
              <a:t>spread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rumours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that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may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trigger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panic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hurt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religious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sentiments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of </a:t>
            </a:r>
            <a:r>
              <a:rPr sz="2400" dirty="0">
                <a:latin typeface="Calibri"/>
                <a:cs typeface="Calibri"/>
              </a:rPr>
              <a:t>other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people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resulting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into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clashes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even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riots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etc.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00"/>
              </a:spcBef>
            </a:pPr>
            <a:endParaRPr sz="2400">
              <a:latin typeface="Calibri"/>
              <a:cs typeface="Calibri"/>
            </a:endParaRPr>
          </a:p>
          <a:p>
            <a:pPr marL="355600" marR="33020" indent="-3429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Spreading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rumours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online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cybercrime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punishable offence.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As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per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IT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Act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India,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Publishing/circulation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Rumours, </a:t>
            </a:r>
            <a:r>
              <a:rPr sz="2400" dirty="0">
                <a:latin typeface="Calibri"/>
                <a:cs typeface="Calibri"/>
              </a:rPr>
              <a:t>especially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hurting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religious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sentiments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cybercrime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may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invite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fine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with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imprisonment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extendable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upto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3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years.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7975" y="1447800"/>
            <a:ext cx="3578225" cy="16764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81600" y="1447800"/>
            <a:ext cx="3762375" cy="17526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  <a:solidFill>
            <a:srgbClr val="C3D59B"/>
          </a:solidFill>
        </p:spPr>
        <p:txBody>
          <a:bodyPr vert="horz" wrap="square" lIns="0" tIns="207645" rIns="0" bIns="0" rtlCol="0">
            <a:spAutoFit/>
          </a:bodyPr>
          <a:lstStyle/>
          <a:p>
            <a:pPr marL="520700">
              <a:lnSpc>
                <a:spcPct val="100000"/>
              </a:lnSpc>
              <a:spcBef>
                <a:spcPts val="1635"/>
              </a:spcBef>
            </a:pPr>
            <a:r>
              <a:rPr sz="4400" u="sng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omic Sans MS"/>
                <a:cs typeface="Comic Sans MS"/>
              </a:rPr>
              <a:t>REPORTING</a:t>
            </a:r>
            <a:r>
              <a:rPr sz="4400" u="sng" spc="-235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omic Sans MS"/>
                <a:cs typeface="Comic Sans MS"/>
              </a:rPr>
              <a:t> </a:t>
            </a:r>
            <a:r>
              <a:rPr sz="4400" u="sng" spc="-10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omic Sans MS"/>
                <a:cs typeface="Comic Sans MS"/>
              </a:rPr>
              <a:t>CYBERCRIME</a:t>
            </a:r>
            <a:endParaRPr sz="4400">
              <a:latin typeface="Comic Sans MS"/>
              <a:cs typeface="Comic Sans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295399"/>
            <a:ext cx="9144000" cy="5562600"/>
          </a:xfrm>
          <a:custGeom>
            <a:avLst/>
            <a:gdLst/>
            <a:ahLst/>
            <a:cxnLst/>
            <a:rect l="l" t="t" r="r" b="b"/>
            <a:pathLst>
              <a:path w="9144000" h="5562600">
                <a:moveTo>
                  <a:pt x="9144000" y="0"/>
                </a:moveTo>
                <a:lnTo>
                  <a:pt x="0" y="0"/>
                </a:lnTo>
                <a:lnTo>
                  <a:pt x="0" y="5562600"/>
                </a:lnTo>
                <a:lnTo>
                  <a:pt x="9144000" y="5562600"/>
                </a:lnTo>
                <a:lnTo>
                  <a:pt x="91440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739" y="1304290"/>
            <a:ext cx="8599170" cy="5329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050" marR="10795" indent="40005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If</a:t>
            </a:r>
            <a:r>
              <a:rPr sz="3000" spc="-5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any</a:t>
            </a:r>
            <a:r>
              <a:rPr sz="3000" spc="-5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cybercrime</a:t>
            </a:r>
            <a:r>
              <a:rPr sz="3000" spc="-5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happens</a:t>
            </a:r>
            <a:r>
              <a:rPr sz="3000" spc="-6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,</a:t>
            </a:r>
            <a:r>
              <a:rPr sz="3000" spc="-4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one</a:t>
            </a:r>
            <a:r>
              <a:rPr sz="3000" spc="-4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must</a:t>
            </a:r>
            <a:r>
              <a:rPr sz="3000" spc="-4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report</a:t>
            </a:r>
            <a:r>
              <a:rPr sz="3000" spc="-4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spc="-25" dirty="0">
                <a:solidFill>
                  <a:srgbClr val="375F92"/>
                </a:solidFill>
                <a:latin typeface="Calibri"/>
                <a:cs typeface="Calibri"/>
              </a:rPr>
              <a:t>it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firstly</a:t>
            </a:r>
            <a:r>
              <a:rPr sz="3000" spc="-6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to</a:t>
            </a:r>
            <a:r>
              <a:rPr sz="3000" spc="-7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the</a:t>
            </a:r>
            <a:r>
              <a:rPr sz="3000" spc="-7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members</a:t>
            </a:r>
            <a:r>
              <a:rPr sz="3000" spc="-7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of</a:t>
            </a:r>
            <a:r>
              <a:rPr sz="3000" spc="-7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his/her</a:t>
            </a:r>
            <a:r>
              <a:rPr sz="3000" spc="-7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safety</a:t>
            </a:r>
            <a:r>
              <a:rPr sz="3000" spc="-8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net</a:t>
            </a:r>
            <a:r>
              <a:rPr sz="3000" spc="-8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b="1" spc="-25" dirty="0">
                <a:solidFill>
                  <a:srgbClr val="375F92"/>
                </a:solidFill>
                <a:latin typeface="Calibri"/>
                <a:cs typeface="Calibri"/>
              </a:rPr>
              <a:t>(to </a:t>
            </a:r>
            <a:r>
              <a:rPr sz="3000" b="1" dirty="0">
                <a:solidFill>
                  <a:srgbClr val="375F92"/>
                </a:solidFill>
                <a:latin typeface="Calibri"/>
                <a:cs typeface="Calibri"/>
              </a:rPr>
              <a:t>parents,</a:t>
            </a:r>
            <a:r>
              <a:rPr sz="3000" b="1" spc="-5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375F92"/>
                </a:solidFill>
                <a:latin typeface="Calibri"/>
                <a:cs typeface="Calibri"/>
              </a:rPr>
              <a:t>school</a:t>
            </a:r>
            <a:r>
              <a:rPr sz="3000" b="1" spc="-5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375F92"/>
                </a:solidFill>
                <a:latin typeface="Calibri"/>
                <a:cs typeface="Calibri"/>
              </a:rPr>
              <a:t>authorities)</a:t>
            </a:r>
            <a:r>
              <a:rPr sz="3000" b="1" spc="-5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375F92"/>
                </a:solidFill>
                <a:latin typeface="Calibri"/>
                <a:cs typeface="Calibri"/>
              </a:rPr>
              <a:t>and</a:t>
            </a:r>
            <a:r>
              <a:rPr sz="3000" b="1" spc="-6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375F92"/>
                </a:solidFill>
                <a:latin typeface="Calibri"/>
                <a:cs typeface="Calibri"/>
              </a:rPr>
              <a:t>then</a:t>
            </a:r>
            <a:r>
              <a:rPr sz="3000" b="1" spc="-5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375F92"/>
                </a:solidFill>
                <a:latin typeface="Calibri"/>
                <a:cs typeface="Calibri"/>
              </a:rPr>
              <a:t>to</a:t>
            </a:r>
            <a:r>
              <a:rPr sz="3000" b="1" spc="-5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375F92"/>
                </a:solidFill>
                <a:latin typeface="Calibri"/>
                <a:cs typeface="Calibri"/>
              </a:rPr>
              <a:t>police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.</a:t>
            </a:r>
            <a:r>
              <a:rPr sz="3000" spc="-5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spc="-25" dirty="0">
                <a:solidFill>
                  <a:srgbClr val="375F92"/>
                </a:solidFill>
                <a:latin typeface="Calibri"/>
                <a:cs typeface="Calibri"/>
              </a:rPr>
              <a:t>The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procedure</a:t>
            </a:r>
            <a:r>
              <a:rPr sz="3000" spc="-8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for</a:t>
            </a:r>
            <a:r>
              <a:rPr sz="3000" spc="-7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reporting</a:t>
            </a:r>
            <a:r>
              <a:rPr sz="3000" spc="-7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cybercrimes</a:t>
            </a:r>
            <a:r>
              <a:rPr sz="3000" spc="-7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is</a:t>
            </a:r>
            <a:r>
              <a:rPr sz="3000" spc="-7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more</a:t>
            </a:r>
            <a:r>
              <a:rPr sz="3000" spc="-7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or</a:t>
            </a:r>
            <a:r>
              <a:rPr sz="3000" spc="-7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375F92"/>
                </a:solidFill>
                <a:latin typeface="Calibri"/>
                <a:cs typeface="Calibri"/>
              </a:rPr>
              <a:t>less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the</a:t>
            </a:r>
            <a:r>
              <a:rPr sz="3000" spc="-5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same</a:t>
            </a:r>
            <a:r>
              <a:rPr sz="3000" spc="-4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as</a:t>
            </a:r>
            <a:r>
              <a:rPr sz="3000" spc="-3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for</a:t>
            </a:r>
            <a:r>
              <a:rPr sz="3000" spc="-3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reporting</a:t>
            </a:r>
            <a:r>
              <a:rPr sz="3000" spc="-3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any</a:t>
            </a:r>
            <a:r>
              <a:rPr sz="3000" spc="-3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other</a:t>
            </a:r>
            <a:r>
              <a:rPr sz="3000" spc="-4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kind</a:t>
            </a:r>
            <a:r>
              <a:rPr sz="3000" spc="-3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of</a:t>
            </a:r>
            <a:r>
              <a:rPr sz="3000" spc="-4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375F92"/>
                </a:solidFill>
                <a:latin typeface="Calibri"/>
                <a:cs typeface="Calibri"/>
              </a:rPr>
              <a:t>offence.</a:t>
            </a:r>
            <a:endParaRPr sz="3000">
              <a:latin typeface="Calibri"/>
              <a:cs typeface="Calibri"/>
            </a:endParaRPr>
          </a:p>
          <a:p>
            <a:pPr marL="527050" marR="493395" indent="-514350">
              <a:lnSpc>
                <a:spcPct val="100000"/>
              </a:lnSpc>
              <a:spcBef>
                <a:spcPts val="720"/>
              </a:spcBef>
              <a:buFont typeface="Wingdings"/>
              <a:buChar char=""/>
              <a:tabLst>
                <a:tab pos="527050" algn="l"/>
              </a:tabLst>
            </a:pPr>
            <a:r>
              <a:rPr sz="3000" b="1" dirty="0">
                <a:latin typeface="Calibri"/>
                <a:cs typeface="Calibri"/>
              </a:rPr>
              <a:t>Local</a:t>
            </a:r>
            <a:r>
              <a:rPr sz="3000" b="1" spc="-9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police</a:t>
            </a:r>
            <a:r>
              <a:rPr sz="3000" b="1" spc="-7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stations</a:t>
            </a:r>
            <a:r>
              <a:rPr sz="3000" b="1" spc="-5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can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be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approached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for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filing complaint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just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as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the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cybercrime</a:t>
            </a:r>
            <a:r>
              <a:rPr sz="3000" b="1" spc="-65" dirty="0">
                <a:latin typeface="Calibri"/>
                <a:cs typeface="Calibri"/>
              </a:rPr>
              <a:t> </a:t>
            </a:r>
            <a:r>
              <a:rPr sz="3000" b="1" spc="-10" dirty="0">
                <a:latin typeface="Calibri"/>
                <a:cs typeface="Calibri"/>
              </a:rPr>
              <a:t>cells.</a:t>
            </a:r>
            <a:endParaRPr sz="3000">
              <a:latin typeface="Calibri"/>
              <a:cs typeface="Calibri"/>
            </a:endParaRPr>
          </a:p>
          <a:p>
            <a:pPr marL="526415" indent="-513715">
              <a:lnSpc>
                <a:spcPct val="100000"/>
              </a:lnSpc>
              <a:spcBef>
                <a:spcPts val="720"/>
              </a:spcBef>
              <a:buFont typeface="Wingdings"/>
              <a:buChar char=""/>
              <a:tabLst>
                <a:tab pos="526415" algn="l"/>
              </a:tabLst>
            </a:pPr>
            <a:r>
              <a:rPr sz="3000" b="1" dirty="0">
                <a:latin typeface="Calibri"/>
                <a:cs typeface="Calibri"/>
              </a:rPr>
              <a:t>Filing</a:t>
            </a:r>
            <a:r>
              <a:rPr sz="3000" b="1" spc="-5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of</a:t>
            </a:r>
            <a:r>
              <a:rPr sz="3000" b="1" spc="-50" dirty="0">
                <a:latin typeface="Calibri"/>
                <a:cs typeface="Calibri"/>
              </a:rPr>
              <a:t> </a:t>
            </a:r>
            <a:r>
              <a:rPr sz="3000" b="1" spc="-10" dirty="0">
                <a:latin typeface="Calibri"/>
                <a:cs typeface="Calibri"/>
              </a:rPr>
              <a:t>‘E-</a:t>
            </a:r>
            <a:r>
              <a:rPr sz="3000" b="1" dirty="0">
                <a:latin typeface="Calibri"/>
                <a:cs typeface="Calibri"/>
              </a:rPr>
              <a:t>FIR’</a:t>
            </a:r>
            <a:r>
              <a:rPr sz="3000" b="1" spc="-5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in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most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of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the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states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of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India.</a:t>
            </a:r>
            <a:endParaRPr sz="3000">
              <a:latin typeface="Calibri"/>
              <a:cs typeface="Calibri"/>
            </a:endParaRPr>
          </a:p>
          <a:p>
            <a:pPr marL="527050" marR="5080" indent="-514350">
              <a:lnSpc>
                <a:spcPct val="100000"/>
              </a:lnSpc>
              <a:spcBef>
                <a:spcPts val="720"/>
              </a:spcBef>
              <a:buFont typeface="Wingdings"/>
              <a:buChar char=""/>
              <a:tabLst>
                <a:tab pos="527050" algn="l"/>
              </a:tabLst>
            </a:pPr>
            <a:r>
              <a:rPr sz="3000" b="1" dirty="0">
                <a:latin typeface="Calibri"/>
                <a:cs typeface="Calibri"/>
              </a:rPr>
              <a:t>Launch</a:t>
            </a:r>
            <a:r>
              <a:rPr sz="3000" b="1" spc="-7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of</a:t>
            </a:r>
            <a:r>
              <a:rPr sz="3000" b="1" spc="-6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new</a:t>
            </a:r>
            <a:r>
              <a:rPr sz="3000" b="1" spc="-60" dirty="0">
                <a:latin typeface="Calibri"/>
                <a:cs typeface="Calibri"/>
              </a:rPr>
              <a:t> </a:t>
            </a:r>
            <a:r>
              <a:rPr sz="3000" b="1" spc="-10" dirty="0">
                <a:latin typeface="Calibri"/>
                <a:cs typeface="Calibri"/>
              </a:rPr>
              <a:t>website</a:t>
            </a:r>
            <a:r>
              <a:rPr sz="3000" b="1" spc="-6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by</a:t>
            </a:r>
            <a:r>
              <a:rPr sz="3000" b="1" spc="-5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Ministry</a:t>
            </a:r>
            <a:r>
              <a:rPr sz="3000" b="1" spc="-55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of</a:t>
            </a:r>
            <a:r>
              <a:rPr sz="3000" b="1" spc="-6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Home</a:t>
            </a:r>
            <a:r>
              <a:rPr sz="3000" b="1" spc="-65" dirty="0">
                <a:latin typeface="Calibri"/>
                <a:cs typeface="Calibri"/>
              </a:rPr>
              <a:t> </a:t>
            </a:r>
            <a:r>
              <a:rPr sz="3000" b="1" spc="-10" dirty="0">
                <a:latin typeface="Calibri"/>
                <a:cs typeface="Calibri"/>
              </a:rPr>
              <a:t>Affairs </a:t>
            </a:r>
            <a:r>
              <a:rPr sz="3000" dirty="0">
                <a:latin typeface="Calibri"/>
                <a:cs typeface="Calibri"/>
              </a:rPr>
              <a:t>for</a:t>
            </a:r>
            <a:r>
              <a:rPr sz="3000" spc="-9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registering</a:t>
            </a:r>
            <a:r>
              <a:rPr sz="3000" spc="-95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crime</a:t>
            </a:r>
            <a:r>
              <a:rPr sz="3000" b="1" spc="-10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against</a:t>
            </a:r>
            <a:r>
              <a:rPr sz="3000" b="1" spc="-85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women</a:t>
            </a:r>
            <a:r>
              <a:rPr sz="3000" b="1" spc="-9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and</a:t>
            </a:r>
            <a:r>
              <a:rPr sz="3000" b="1" spc="-90" dirty="0">
                <a:latin typeface="Calibri"/>
                <a:cs typeface="Calibri"/>
              </a:rPr>
              <a:t> </a:t>
            </a:r>
            <a:r>
              <a:rPr sz="3000" b="1" spc="-10" dirty="0">
                <a:latin typeface="Calibri"/>
                <a:cs typeface="Calibri"/>
              </a:rPr>
              <a:t>children </a:t>
            </a:r>
            <a:r>
              <a:rPr sz="3000" b="1" dirty="0">
                <a:latin typeface="Calibri"/>
                <a:cs typeface="Calibri"/>
              </a:rPr>
              <a:t>online</a:t>
            </a:r>
            <a:r>
              <a:rPr sz="3000" b="1" spc="-4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including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cybercrimes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19100"/>
            <a:ext cx="9143999" cy="64389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048000" y="1066800"/>
            <a:ext cx="3124200" cy="1569720"/>
          </a:xfrm>
          <a:prstGeom prst="rect">
            <a:avLst/>
          </a:prstGeom>
          <a:solidFill>
            <a:srgbClr val="FFFFFF"/>
          </a:solidFill>
          <a:ln w="9525">
            <a:solidFill>
              <a:srgbClr val="C00000"/>
            </a:solidFill>
          </a:ln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sz="3600" b="1" spc="-10" dirty="0">
                <a:solidFill>
                  <a:srgbClr val="974707"/>
                </a:solidFill>
                <a:latin typeface="Calibri"/>
                <a:cs typeface="Calibri"/>
              </a:rPr>
              <a:t>C</a:t>
            </a:r>
            <a:r>
              <a:rPr sz="2000" b="1" spc="-10" dirty="0">
                <a:solidFill>
                  <a:srgbClr val="974707"/>
                </a:solidFill>
                <a:latin typeface="Calibri"/>
                <a:cs typeface="Calibri"/>
              </a:rPr>
              <a:t>ONFIDENTIALITY</a:t>
            </a:r>
            <a:endParaRPr sz="2000">
              <a:latin typeface="Calibri"/>
              <a:cs typeface="Calibri"/>
            </a:endParaRPr>
          </a:p>
          <a:p>
            <a:pPr marL="191135" marR="185420" indent="635" algn="ctr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solidFill>
                  <a:srgbClr val="974707"/>
                </a:solidFill>
                <a:latin typeface="Calibri"/>
                <a:cs typeface="Calibri"/>
              </a:rPr>
              <a:t>Confidentiality</a:t>
            </a:r>
            <a:r>
              <a:rPr sz="2000" spc="10" dirty="0">
                <a:solidFill>
                  <a:srgbClr val="974707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974707"/>
                </a:solidFill>
                <a:latin typeface="Calibri"/>
                <a:cs typeface="Calibri"/>
              </a:rPr>
              <a:t>prevent unauthorized</a:t>
            </a:r>
            <a:r>
              <a:rPr sz="2000" spc="-85" dirty="0">
                <a:solidFill>
                  <a:srgbClr val="974707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974707"/>
                </a:solidFill>
                <a:latin typeface="Calibri"/>
                <a:cs typeface="Calibri"/>
              </a:rPr>
              <a:t>disclosure</a:t>
            </a:r>
            <a:r>
              <a:rPr sz="2000" spc="-70" dirty="0">
                <a:solidFill>
                  <a:srgbClr val="974707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974707"/>
                </a:solidFill>
                <a:latin typeface="Calibri"/>
                <a:cs typeface="Calibri"/>
              </a:rPr>
              <a:t>of </a:t>
            </a:r>
            <a:r>
              <a:rPr sz="2000" spc="-10" dirty="0">
                <a:solidFill>
                  <a:srgbClr val="974707"/>
                </a:solidFill>
                <a:latin typeface="Calibri"/>
                <a:cs typeface="Calibri"/>
              </a:rPr>
              <a:t>information.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86200" y="2971800"/>
            <a:ext cx="3124200" cy="1631314"/>
          </a:xfrm>
          <a:prstGeom prst="rect">
            <a:avLst/>
          </a:prstGeom>
          <a:solidFill>
            <a:srgbClr val="FFFFFF"/>
          </a:solidFill>
          <a:ln w="9525">
            <a:solidFill>
              <a:srgbClr val="C00000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972819">
              <a:lnSpc>
                <a:spcPct val="100000"/>
              </a:lnSpc>
              <a:spcBef>
                <a:spcPts val="105"/>
              </a:spcBef>
            </a:pPr>
            <a:r>
              <a:rPr sz="4000" b="1" spc="-10" dirty="0">
                <a:solidFill>
                  <a:srgbClr val="006FC0"/>
                </a:solidFill>
                <a:latin typeface="Calibri"/>
                <a:cs typeface="Calibri"/>
              </a:rPr>
              <a:t>I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NTEGRITY</a:t>
            </a:r>
            <a:endParaRPr sz="2000">
              <a:latin typeface="Calibri"/>
              <a:cs typeface="Calibri"/>
            </a:endParaRPr>
          </a:p>
          <a:p>
            <a:pPr marL="274320" marR="258445" indent="-9525" algn="just">
              <a:lnSpc>
                <a:spcPct val="100000"/>
              </a:lnSpc>
              <a:spcBef>
                <a:spcPts val="125"/>
              </a:spcBef>
            </a:pPr>
            <a:r>
              <a:rPr sz="2000" dirty="0">
                <a:solidFill>
                  <a:srgbClr val="006FC0"/>
                </a:solidFill>
                <a:latin typeface="Calibri"/>
                <a:cs typeface="Calibri"/>
              </a:rPr>
              <a:t>Integrity</a:t>
            </a:r>
            <a:r>
              <a:rPr sz="2000" spc="-7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6FC0"/>
                </a:solidFill>
                <a:latin typeface="Calibri"/>
                <a:cs typeface="Calibri"/>
              </a:rPr>
              <a:t>assure</a:t>
            </a:r>
            <a:r>
              <a:rPr sz="2000" spc="-6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6FC0"/>
                </a:solidFill>
                <a:latin typeface="Calibri"/>
                <a:cs typeface="Calibri"/>
              </a:rPr>
              <a:t>that</a:t>
            </a:r>
            <a:r>
              <a:rPr sz="2000" spc="-6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6FC0"/>
                </a:solidFill>
                <a:latin typeface="Calibri"/>
                <a:cs typeface="Calibri"/>
              </a:rPr>
              <a:t>data </a:t>
            </a:r>
            <a:r>
              <a:rPr sz="2000" dirty="0">
                <a:solidFill>
                  <a:srgbClr val="006FC0"/>
                </a:solidFill>
                <a:latin typeface="Calibri"/>
                <a:cs typeface="Calibri"/>
              </a:rPr>
              <a:t>cannot</a:t>
            </a:r>
            <a:r>
              <a:rPr sz="2000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6FC0"/>
                </a:solidFill>
                <a:latin typeface="Calibri"/>
                <a:cs typeface="Calibri"/>
              </a:rPr>
              <a:t>be</a:t>
            </a:r>
            <a:r>
              <a:rPr sz="2000" spc="-6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6FC0"/>
                </a:solidFill>
                <a:latin typeface="Calibri"/>
                <a:cs typeface="Calibri"/>
              </a:rPr>
              <a:t>modified</a:t>
            </a:r>
            <a:r>
              <a:rPr sz="2000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6FC0"/>
                </a:solidFill>
                <a:latin typeface="Calibri"/>
                <a:cs typeface="Calibri"/>
              </a:rPr>
              <a:t>in</a:t>
            </a:r>
            <a:r>
              <a:rPr sz="2000" spc="-6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6FC0"/>
                </a:solidFill>
                <a:latin typeface="Calibri"/>
                <a:cs typeface="Calibri"/>
              </a:rPr>
              <a:t>an </a:t>
            </a:r>
            <a:r>
              <a:rPr sz="2000" spc="-10" dirty="0">
                <a:solidFill>
                  <a:srgbClr val="006FC0"/>
                </a:solidFill>
                <a:latin typeface="Calibri"/>
                <a:cs typeface="Calibri"/>
              </a:rPr>
              <a:t>unauthorized</a:t>
            </a:r>
            <a:r>
              <a:rPr sz="2000" spc="-6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6FC0"/>
                </a:solidFill>
                <a:latin typeface="Calibri"/>
                <a:cs typeface="Calibri"/>
              </a:rPr>
              <a:t>manner.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48200" y="4907279"/>
            <a:ext cx="3124200" cy="1569720"/>
          </a:xfrm>
          <a:prstGeom prst="rect">
            <a:avLst/>
          </a:prstGeom>
          <a:solidFill>
            <a:srgbClr val="FFFFFF"/>
          </a:solidFill>
          <a:ln w="9525">
            <a:solidFill>
              <a:srgbClr val="C00000"/>
            </a:solidFill>
          </a:ln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5"/>
              </a:spcBef>
            </a:pPr>
            <a:r>
              <a:rPr sz="3600" b="1" spc="-10" dirty="0">
                <a:solidFill>
                  <a:srgbClr val="6F2F9F"/>
                </a:solidFill>
                <a:latin typeface="Calibri"/>
                <a:cs typeface="Calibri"/>
              </a:rPr>
              <a:t>A</a:t>
            </a:r>
            <a:r>
              <a:rPr sz="2000" b="1" spc="-10" dirty="0">
                <a:solidFill>
                  <a:srgbClr val="6F2F9F"/>
                </a:solidFill>
                <a:latin typeface="Calibri"/>
                <a:cs typeface="Calibri"/>
              </a:rPr>
              <a:t>VAILABILITY</a:t>
            </a:r>
            <a:endParaRPr sz="2000">
              <a:latin typeface="Calibri"/>
              <a:cs typeface="Calibri"/>
            </a:endParaRPr>
          </a:p>
          <a:p>
            <a:pPr marL="351155" marR="344170" indent="-635" algn="ctr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solidFill>
                  <a:srgbClr val="6F2F9F"/>
                </a:solidFill>
                <a:latin typeface="Calibri"/>
                <a:cs typeface="Calibri"/>
              </a:rPr>
              <a:t>Information</a:t>
            </a:r>
            <a:r>
              <a:rPr sz="2000" spc="-7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6F2F9F"/>
                </a:solidFill>
                <a:latin typeface="Calibri"/>
                <a:cs typeface="Calibri"/>
              </a:rPr>
              <a:t>should</a:t>
            </a:r>
            <a:r>
              <a:rPr sz="2000" spc="-8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6F2F9F"/>
                </a:solidFill>
                <a:latin typeface="Calibri"/>
                <a:cs typeface="Calibri"/>
              </a:rPr>
              <a:t>be </a:t>
            </a:r>
            <a:r>
              <a:rPr sz="2000" dirty="0">
                <a:solidFill>
                  <a:srgbClr val="6F2F9F"/>
                </a:solidFill>
                <a:latin typeface="Calibri"/>
                <a:cs typeface="Calibri"/>
              </a:rPr>
              <a:t>readily</a:t>
            </a:r>
            <a:r>
              <a:rPr sz="2000" spc="-5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6F2F9F"/>
                </a:solidFill>
                <a:latin typeface="Calibri"/>
                <a:cs typeface="Calibri"/>
              </a:rPr>
              <a:t>available</a:t>
            </a:r>
            <a:r>
              <a:rPr sz="2000" spc="-4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6F2F9F"/>
                </a:solidFill>
                <a:latin typeface="Calibri"/>
                <a:cs typeface="Calibri"/>
              </a:rPr>
              <a:t>for</a:t>
            </a:r>
            <a:r>
              <a:rPr sz="2000" spc="-5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6F2F9F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6F2F9F"/>
                </a:solidFill>
                <a:latin typeface="Calibri"/>
                <a:cs typeface="Calibri"/>
              </a:rPr>
              <a:t>authorized</a:t>
            </a:r>
            <a:r>
              <a:rPr sz="2000" spc="-6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6F2F9F"/>
                </a:solidFill>
                <a:latin typeface="Calibri"/>
                <a:cs typeface="Calibri"/>
              </a:rPr>
              <a:t>users.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962400" cy="12954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3515105" y="2391917"/>
            <a:ext cx="775970" cy="20320"/>
          </a:xfrm>
          <a:custGeom>
            <a:avLst/>
            <a:gdLst/>
            <a:ahLst/>
            <a:cxnLst/>
            <a:rect l="l" t="t" r="r" b="b"/>
            <a:pathLst>
              <a:path w="775970" h="20319">
                <a:moveTo>
                  <a:pt x="775715" y="0"/>
                </a:moveTo>
                <a:lnTo>
                  <a:pt x="0" y="0"/>
                </a:lnTo>
                <a:lnTo>
                  <a:pt x="0" y="19812"/>
                </a:lnTo>
                <a:lnTo>
                  <a:pt x="775715" y="19812"/>
                </a:lnTo>
                <a:lnTo>
                  <a:pt x="775715" y="0"/>
                </a:lnTo>
                <a:close/>
              </a:path>
            </a:pathLst>
          </a:custGeom>
          <a:solidFill>
            <a:srgbClr val="943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739" y="1308861"/>
            <a:ext cx="4652010" cy="5043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060" marR="5080" indent="-34036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943735"/>
                </a:solidFill>
                <a:uFill>
                  <a:solidFill>
                    <a:srgbClr val="943735"/>
                  </a:solidFill>
                </a:uFill>
                <a:latin typeface="Calibri"/>
                <a:cs typeface="Calibri"/>
              </a:rPr>
              <a:t>threat</a:t>
            </a:r>
            <a:r>
              <a:rPr sz="2400" b="1" spc="-35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is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potential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violation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of 	</a:t>
            </a:r>
            <a:r>
              <a:rPr sz="2400" b="1" spc="-20" dirty="0">
                <a:latin typeface="Calibri"/>
                <a:cs typeface="Calibri"/>
              </a:rPr>
              <a:t>security.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When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threat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is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actually 	executed,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it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is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known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as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43735"/>
                </a:solidFill>
                <a:latin typeface="Calibri"/>
                <a:cs typeface="Calibri"/>
              </a:rPr>
              <a:t>attack</a:t>
            </a:r>
            <a:r>
              <a:rPr sz="2400" b="1" spc="-10" dirty="0"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355600" marR="1429385" algn="just">
              <a:lnSpc>
                <a:spcPct val="103499"/>
              </a:lnSpc>
              <a:spcBef>
                <a:spcPts val="275"/>
              </a:spcBef>
            </a:pPr>
            <a:r>
              <a:rPr sz="2400" b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Some</a:t>
            </a:r>
            <a:r>
              <a:rPr sz="2400" b="1" u="sng" spc="-3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common</a:t>
            </a:r>
            <a:r>
              <a:rPr sz="2400" b="1" u="sng" spc="-4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threats</a:t>
            </a:r>
            <a:r>
              <a:rPr sz="2400" b="1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(MALWARES):-</a:t>
            </a:r>
            <a:endParaRPr sz="2400">
              <a:latin typeface="Calibri"/>
              <a:cs typeface="Calibri"/>
            </a:endParaRPr>
          </a:p>
          <a:p>
            <a:pPr marL="755015" lvl="1" indent="-285115">
              <a:lnSpc>
                <a:spcPct val="100000"/>
              </a:lnSpc>
              <a:spcBef>
                <a:spcPts val="55"/>
              </a:spcBef>
              <a:buFont typeface="Arial MT"/>
              <a:buChar char="–"/>
              <a:tabLst>
                <a:tab pos="755015" algn="l"/>
              </a:tabLst>
            </a:pPr>
            <a:r>
              <a:rPr sz="2000" b="1" dirty="0">
                <a:latin typeface="Comic Sans MS"/>
                <a:cs typeface="Comic Sans MS"/>
              </a:rPr>
              <a:t>Viruses</a:t>
            </a:r>
            <a:r>
              <a:rPr sz="2000" b="1" spc="-135" dirty="0">
                <a:latin typeface="Comic Sans MS"/>
                <a:cs typeface="Comic Sans MS"/>
              </a:rPr>
              <a:t> </a:t>
            </a:r>
            <a:r>
              <a:rPr sz="2000" b="1" dirty="0">
                <a:latin typeface="Comic Sans MS"/>
                <a:cs typeface="Comic Sans MS"/>
              </a:rPr>
              <a:t>,Worms,Trojan</a:t>
            </a:r>
            <a:r>
              <a:rPr sz="2000" b="1" spc="-125" dirty="0">
                <a:latin typeface="Comic Sans MS"/>
                <a:cs typeface="Comic Sans MS"/>
              </a:rPr>
              <a:t> </a:t>
            </a:r>
            <a:r>
              <a:rPr sz="2000" b="1" spc="-10" dirty="0">
                <a:latin typeface="Comic Sans MS"/>
                <a:cs typeface="Comic Sans MS"/>
              </a:rPr>
              <a:t>Horse</a:t>
            </a:r>
            <a:endParaRPr sz="2000">
              <a:latin typeface="Comic Sans MS"/>
              <a:cs typeface="Comic Sans MS"/>
            </a:endParaRPr>
          </a:p>
          <a:p>
            <a:pPr marL="755015" lvl="1" indent="-285115">
              <a:lnSpc>
                <a:spcPct val="100000"/>
              </a:lnSpc>
              <a:spcBef>
                <a:spcPts val="480"/>
              </a:spcBef>
              <a:buFont typeface="Arial MT"/>
              <a:buChar char="–"/>
              <a:tabLst>
                <a:tab pos="755015" algn="l"/>
              </a:tabLst>
            </a:pPr>
            <a:r>
              <a:rPr sz="2000" b="1" spc="-10" dirty="0">
                <a:latin typeface="Comic Sans MS"/>
                <a:cs typeface="Comic Sans MS"/>
              </a:rPr>
              <a:t>Spyware</a:t>
            </a:r>
            <a:endParaRPr sz="2000">
              <a:latin typeface="Comic Sans MS"/>
              <a:cs typeface="Comic Sans MS"/>
            </a:endParaRPr>
          </a:p>
          <a:p>
            <a:pPr marL="755015" lvl="1" indent="-285115">
              <a:lnSpc>
                <a:spcPct val="100000"/>
              </a:lnSpc>
              <a:spcBef>
                <a:spcPts val="480"/>
              </a:spcBef>
              <a:buFont typeface="Arial MT"/>
              <a:buChar char="–"/>
              <a:tabLst>
                <a:tab pos="755015" algn="l"/>
              </a:tabLst>
            </a:pPr>
            <a:r>
              <a:rPr sz="2000" b="1" spc="-10" dirty="0">
                <a:latin typeface="Comic Sans MS"/>
                <a:cs typeface="Comic Sans MS"/>
              </a:rPr>
              <a:t>Adware</a:t>
            </a:r>
            <a:endParaRPr sz="2000">
              <a:latin typeface="Comic Sans MS"/>
              <a:cs typeface="Comic Sans MS"/>
            </a:endParaRPr>
          </a:p>
          <a:p>
            <a:pPr marL="755015" lvl="1" indent="-285115">
              <a:lnSpc>
                <a:spcPct val="100000"/>
              </a:lnSpc>
              <a:spcBef>
                <a:spcPts val="480"/>
              </a:spcBef>
              <a:buFont typeface="Arial MT"/>
              <a:buChar char="–"/>
              <a:tabLst>
                <a:tab pos="755015" algn="l"/>
              </a:tabLst>
            </a:pPr>
            <a:r>
              <a:rPr sz="2000" b="1" spc="-10" dirty="0">
                <a:latin typeface="Comic Sans MS"/>
                <a:cs typeface="Comic Sans MS"/>
              </a:rPr>
              <a:t>Spamming</a:t>
            </a:r>
            <a:endParaRPr sz="2000">
              <a:latin typeface="Comic Sans MS"/>
              <a:cs typeface="Comic Sans MS"/>
            </a:endParaRPr>
          </a:p>
          <a:p>
            <a:pPr marL="755015" lvl="1" indent="-285115">
              <a:lnSpc>
                <a:spcPct val="100000"/>
              </a:lnSpc>
              <a:spcBef>
                <a:spcPts val="480"/>
              </a:spcBef>
              <a:buFont typeface="Arial MT"/>
              <a:buChar char="–"/>
              <a:tabLst>
                <a:tab pos="755015" algn="l"/>
              </a:tabLst>
            </a:pPr>
            <a:r>
              <a:rPr sz="2000" b="1" dirty="0">
                <a:latin typeface="Comic Sans MS"/>
                <a:cs typeface="Comic Sans MS"/>
              </a:rPr>
              <a:t>PC</a:t>
            </a:r>
            <a:r>
              <a:rPr sz="2000" b="1" spc="-10" dirty="0">
                <a:latin typeface="Comic Sans MS"/>
                <a:cs typeface="Comic Sans MS"/>
              </a:rPr>
              <a:t> Intrusion:</a:t>
            </a:r>
            <a:endParaRPr sz="2000">
              <a:latin typeface="Comic Sans MS"/>
              <a:cs typeface="Comic Sans MS"/>
            </a:endParaRPr>
          </a:p>
          <a:p>
            <a:pPr marL="1155065" lvl="2" indent="-227965">
              <a:lnSpc>
                <a:spcPct val="100000"/>
              </a:lnSpc>
              <a:spcBef>
                <a:spcPts val="445"/>
              </a:spcBef>
              <a:buFont typeface="Arial MT"/>
              <a:buChar char="•"/>
              <a:tabLst>
                <a:tab pos="1155065" algn="l"/>
              </a:tabLst>
            </a:pPr>
            <a:r>
              <a:rPr sz="1800" b="1" dirty="0">
                <a:latin typeface="Comic Sans MS"/>
                <a:cs typeface="Comic Sans MS"/>
              </a:rPr>
              <a:t>Denial</a:t>
            </a:r>
            <a:r>
              <a:rPr sz="1800" b="1" spc="-30" dirty="0">
                <a:latin typeface="Comic Sans MS"/>
                <a:cs typeface="Comic Sans MS"/>
              </a:rPr>
              <a:t> </a:t>
            </a:r>
            <a:r>
              <a:rPr sz="1800" b="1" dirty="0">
                <a:latin typeface="Comic Sans MS"/>
                <a:cs typeface="Comic Sans MS"/>
              </a:rPr>
              <a:t>of</a:t>
            </a:r>
            <a:r>
              <a:rPr sz="1800" b="1" spc="-10" dirty="0">
                <a:latin typeface="Comic Sans MS"/>
                <a:cs typeface="Comic Sans MS"/>
              </a:rPr>
              <a:t> Service</a:t>
            </a:r>
            <a:endParaRPr sz="1800">
              <a:latin typeface="Comic Sans MS"/>
              <a:cs typeface="Comic Sans MS"/>
            </a:endParaRPr>
          </a:p>
          <a:p>
            <a:pPr marL="1155065" lvl="2" indent="-227965">
              <a:lnSpc>
                <a:spcPct val="100000"/>
              </a:lnSpc>
              <a:spcBef>
                <a:spcPts val="434"/>
              </a:spcBef>
              <a:buFont typeface="Arial MT"/>
              <a:buChar char="•"/>
              <a:tabLst>
                <a:tab pos="1155065" algn="l"/>
              </a:tabLst>
            </a:pPr>
            <a:r>
              <a:rPr sz="1800" b="1" dirty="0">
                <a:latin typeface="Comic Sans MS"/>
                <a:cs typeface="Comic Sans MS"/>
              </a:rPr>
              <a:t>Sweeping</a:t>
            </a:r>
            <a:r>
              <a:rPr sz="1800" b="1" spc="-80" dirty="0">
                <a:latin typeface="Comic Sans MS"/>
                <a:cs typeface="Comic Sans MS"/>
              </a:rPr>
              <a:t> </a:t>
            </a:r>
            <a:r>
              <a:rPr sz="1800" b="1" spc="-10" dirty="0">
                <a:latin typeface="Comic Sans MS"/>
                <a:cs typeface="Comic Sans MS"/>
              </a:rPr>
              <a:t>attack</a:t>
            </a:r>
            <a:endParaRPr sz="1800">
              <a:latin typeface="Comic Sans MS"/>
              <a:cs typeface="Comic Sans MS"/>
            </a:endParaRPr>
          </a:p>
          <a:p>
            <a:pPr marL="1155065" lvl="2" indent="-227965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1155065" algn="l"/>
              </a:tabLst>
            </a:pPr>
            <a:r>
              <a:rPr sz="1800" b="1" dirty="0">
                <a:latin typeface="Comic Sans MS"/>
                <a:cs typeface="Comic Sans MS"/>
              </a:rPr>
              <a:t>Password</a:t>
            </a:r>
            <a:r>
              <a:rPr sz="1800" b="1" spc="-114" dirty="0">
                <a:latin typeface="Comic Sans MS"/>
                <a:cs typeface="Comic Sans MS"/>
              </a:rPr>
              <a:t> </a:t>
            </a:r>
            <a:r>
              <a:rPr sz="1800" b="1" spc="-10" dirty="0">
                <a:latin typeface="Comic Sans MS"/>
                <a:cs typeface="Comic Sans MS"/>
              </a:rPr>
              <a:t>guessing</a:t>
            </a:r>
            <a:endParaRPr sz="1800">
              <a:latin typeface="Comic Sans MS"/>
              <a:cs typeface="Comic Sans MS"/>
            </a:endParaRPr>
          </a:p>
          <a:p>
            <a:pPr marL="755015" lvl="1" indent="-285115">
              <a:lnSpc>
                <a:spcPct val="100000"/>
              </a:lnSpc>
              <a:spcBef>
                <a:spcPts val="465"/>
              </a:spcBef>
              <a:buFont typeface="Arial MT"/>
              <a:buChar char="–"/>
              <a:tabLst>
                <a:tab pos="755015" algn="l"/>
              </a:tabLst>
            </a:pPr>
            <a:r>
              <a:rPr sz="2000" b="1" spc="-10" dirty="0">
                <a:latin typeface="Comic Sans MS"/>
                <a:cs typeface="Comic Sans MS"/>
              </a:rPr>
              <a:t>Phishing</a:t>
            </a:r>
            <a:endParaRPr sz="2000">
              <a:latin typeface="Comic Sans MS"/>
              <a:cs typeface="Comic Sans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175759" y="29180"/>
            <a:ext cx="4968240" cy="6331585"/>
            <a:chOff x="4175759" y="29180"/>
            <a:chExt cx="4968240" cy="633158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97355" y="29180"/>
              <a:ext cx="3846644" cy="277218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75759" y="2037461"/>
              <a:ext cx="4855337" cy="432292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0" y="152398"/>
            <a:ext cx="6400800" cy="6629400"/>
          </a:xfrm>
          <a:custGeom>
            <a:avLst/>
            <a:gdLst/>
            <a:ahLst/>
            <a:cxnLst/>
            <a:rect l="l" t="t" r="r" b="b"/>
            <a:pathLst>
              <a:path w="6400800" h="6629400">
                <a:moveTo>
                  <a:pt x="6400800" y="0"/>
                </a:moveTo>
                <a:lnTo>
                  <a:pt x="0" y="0"/>
                </a:lnTo>
                <a:lnTo>
                  <a:pt x="0" y="6629400"/>
                </a:lnTo>
                <a:lnTo>
                  <a:pt x="6400800" y="6629400"/>
                </a:lnTo>
                <a:lnTo>
                  <a:pt x="6400800" y="0"/>
                </a:lnTo>
                <a:close/>
              </a:path>
            </a:pathLst>
          </a:custGeom>
          <a:solidFill>
            <a:srgbClr val="DDD9C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1437" y="147636"/>
          <a:ext cx="9105265" cy="66268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400800"/>
                <a:gridCol w="2612390"/>
              </a:tblGrid>
              <a:tr h="838200">
                <a:tc rowSpan="8">
                  <a:txBody>
                    <a:bodyPr/>
                    <a:lstStyle/>
                    <a:p>
                      <a:pPr marL="434340" marR="189865" indent="-342900">
                        <a:lnSpc>
                          <a:spcPct val="100400"/>
                        </a:lnSpc>
                        <a:spcBef>
                          <a:spcPts val="135"/>
                        </a:spcBef>
                        <a:tabLst>
                          <a:tab pos="1605915" algn="l"/>
                        </a:tabLst>
                      </a:pPr>
                      <a:r>
                        <a:rPr sz="3200" b="1" u="sng" spc="-10" dirty="0">
                          <a:solidFill>
                            <a:srgbClr val="C00000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Calibri"/>
                          <a:cs typeface="Calibri"/>
                        </a:rPr>
                        <a:t>VIRUS:</a:t>
                      </a:r>
                      <a:r>
                        <a:rPr sz="32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Computer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viruses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malicious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codes/ programs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cause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damage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files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a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system.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can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attack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any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part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computer’s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software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such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boot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block,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OS,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system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areas,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files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application-program-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macros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etc.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needs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host/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carrier application/program.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833755" indent="-285115">
                        <a:lnSpc>
                          <a:spcPct val="100000"/>
                        </a:lnSpc>
                        <a:spcBef>
                          <a:spcPts val="450"/>
                        </a:spcBef>
                        <a:buFont typeface="Arial MT"/>
                        <a:buChar char="–"/>
                        <a:tabLst>
                          <a:tab pos="833755" algn="l"/>
                        </a:tabLst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Damages</a:t>
                      </a:r>
                      <a:r>
                        <a:rPr sz="18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8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deletes</a:t>
                      </a:r>
                      <a:r>
                        <a:rPr sz="18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files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833755" indent="-285115">
                        <a:lnSpc>
                          <a:spcPct val="100000"/>
                        </a:lnSpc>
                        <a:spcBef>
                          <a:spcPts val="430"/>
                        </a:spcBef>
                        <a:buFont typeface="Arial MT"/>
                        <a:buChar char="–"/>
                        <a:tabLst>
                          <a:tab pos="833755" algn="l"/>
                        </a:tabLst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Slow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down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your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PC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833755" indent="-285115">
                        <a:lnSpc>
                          <a:spcPct val="100000"/>
                        </a:lnSpc>
                        <a:spcBef>
                          <a:spcPts val="430"/>
                        </a:spcBef>
                        <a:buFont typeface="Arial MT"/>
                        <a:buChar char="–"/>
                        <a:tabLst>
                          <a:tab pos="833755" algn="l"/>
                        </a:tabLst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Invade</a:t>
                      </a:r>
                      <a:r>
                        <a:rPr sz="18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your</a:t>
                      </a:r>
                      <a:r>
                        <a:rPr sz="18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email</a:t>
                      </a:r>
                      <a:r>
                        <a:rPr sz="18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program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434340" marR="248920" indent="-342900">
                        <a:lnSpc>
                          <a:spcPct val="100699"/>
                        </a:lnSpc>
                        <a:spcBef>
                          <a:spcPts val="1660"/>
                        </a:spcBef>
                        <a:tabLst>
                          <a:tab pos="1920239" algn="l"/>
                        </a:tabLst>
                      </a:pPr>
                      <a:r>
                        <a:rPr sz="3200" b="1" u="sng" spc="-10" dirty="0">
                          <a:solidFill>
                            <a:srgbClr val="00AF50"/>
                          </a:solidFill>
                          <a:uFill>
                            <a:solidFill>
                              <a:srgbClr val="00AF50"/>
                            </a:solidFill>
                          </a:uFill>
                          <a:latin typeface="Calibri"/>
                          <a:cs typeface="Calibri"/>
                        </a:rPr>
                        <a:t>WORMS:</a:t>
                      </a:r>
                      <a:r>
                        <a:rPr sz="3200" b="1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self-replicating program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which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eats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up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entire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disk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space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memory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keeps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on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creating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its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copies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until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all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disk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space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memory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is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filled.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434340" marR="163830" indent="-342900">
                        <a:lnSpc>
                          <a:spcPct val="100499"/>
                        </a:lnSpc>
                        <a:spcBef>
                          <a:spcPts val="1390"/>
                        </a:spcBef>
                        <a:tabLst>
                          <a:tab pos="3148330" algn="l"/>
                        </a:tabLst>
                      </a:pPr>
                      <a:r>
                        <a:rPr sz="3200" b="1" u="sng" spc="-10" dirty="0">
                          <a:solidFill>
                            <a:srgbClr val="006FC0"/>
                          </a:solidFill>
                          <a:uFill>
                            <a:solidFill>
                              <a:srgbClr val="006FC0"/>
                            </a:solidFill>
                          </a:uFill>
                          <a:latin typeface="Calibri"/>
                          <a:cs typeface="Calibri"/>
                        </a:rPr>
                        <a:t>TROJAN</a:t>
                      </a:r>
                      <a:r>
                        <a:rPr sz="3200" b="1" u="sng" spc="-135" dirty="0">
                          <a:solidFill>
                            <a:srgbClr val="006FC0"/>
                          </a:solidFill>
                          <a:uFill>
                            <a:solidFill>
                              <a:srgbClr val="006FC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u="sng" spc="-10" dirty="0">
                          <a:solidFill>
                            <a:srgbClr val="006FC0"/>
                          </a:solidFill>
                          <a:uFill>
                            <a:solidFill>
                              <a:srgbClr val="006FC0"/>
                            </a:solidFill>
                          </a:uFill>
                          <a:latin typeface="Calibri"/>
                          <a:cs typeface="Calibri"/>
                        </a:rPr>
                        <a:t>HORSE:</a:t>
                      </a:r>
                      <a:r>
                        <a:rPr sz="3200" b="1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Trojan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horse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program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appears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harmless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(such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text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editor/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screen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saver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utility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program)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but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actually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performs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malicious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functions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such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deleting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damaging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files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at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background,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which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user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usually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unaware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of.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9525">
                      <a:solidFill>
                        <a:srgbClr val="974707"/>
                      </a:solidFill>
                      <a:prstDash val="solid"/>
                    </a:lnL>
                    <a:lnR w="9525">
                      <a:solidFill>
                        <a:srgbClr val="974707"/>
                      </a:solidFill>
                      <a:prstDash val="solid"/>
                    </a:lnR>
                    <a:lnT w="9525">
                      <a:solidFill>
                        <a:srgbClr val="974707"/>
                      </a:solidFill>
                      <a:prstDash val="solid"/>
                    </a:lnT>
                    <a:lnB w="9525">
                      <a:solidFill>
                        <a:srgbClr val="974707"/>
                      </a:solidFill>
                      <a:prstDash val="soli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Salient</a:t>
                      </a:r>
                      <a:r>
                        <a:rPr sz="2400" b="1" spc="-9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Differences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9525">
                      <a:solidFill>
                        <a:srgbClr val="974707"/>
                      </a:solidFill>
                      <a:prstDash val="solid"/>
                    </a:lnL>
                    <a:solidFill>
                      <a:srgbClr val="000000"/>
                    </a:solidFill>
                  </a:tcPr>
                </a:tc>
              </a:tr>
              <a:tr h="6883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145" marB="0">
                    <a:lnL w="9525">
                      <a:solidFill>
                        <a:srgbClr val="974707"/>
                      </a:solidFill>
                      <a:prstDash val="solid"/>
                    </a:lnL>
                    <a:lnR w="9525">
                      <a:solidFill>
                        <a:srgbClr val="974707"/>
                      </a:solidFill>
                      <a:prstDash val="solid"/>
                    </a:lnR>
                    <a:lnT w="9525">
                      <a:solidFill>
                        <a:srgbClr val="974707"/>
                      </a:solidFill>
                      <a:prstDash val="solid"/>
                    </a:lnT>
                    <a:lnB w="9525">
                      <a:solidFill>
                        <a:srgbClr val="974707"/>
                      </a:solidFill>
                      <a:prstDash val="soli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74707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922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145" marB="0">
                    <a:lnL w="9525">
                      <a:solidFill>
                        <a:srgbClr val="974707"/>
                      </a:solidFill>
                      <a:prstDash val="solid"/>
                    </a:lnL>
                    <a:lnR w="9525">
                      <a:solidFill>
                        <a:srgbClr val="974707"/>
                      </a:solidFill>
                      <a:prstDash val="solid"/>
                    </a:lnR>
                    <a:lnT w="9525">
                      <a:solidFill>
                        <a:srgbClr val="974707"/>
                      </a:solidFill>
                      <a:prstDash val="solid"/>
                    </a:lnT>
                    <a:lnB w="9525">
                      <a:solidFill>
                        <a:srgbClr val="974707"/>
                      </a:solidFill>
                      <a:prstDash val="soli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marL="342265" marR="789940" indent="-342265" algn="r">
                        <a:lnSpc>
                          <a:spcPct val="100000"/>
                        </a:lnSpc>
                        <a:spcBef>
                          <a:spcPts val="260"/>
                        </a:spcBef>
                        <a:buAutoNum type="arabicParenR"/>
                        <a:tabLst>
                          <a:tab pos="342265" algn="l"/>
                        </a:tabLst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Computer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Virus: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38430" marR="739775" lvl="1" indent="-138430" algn="r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138430" algn="l"/>
                        </a:tabLst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Needs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host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file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494030" lvl="1" indent="-138430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494030" algn="l"/>
                        </a:tabLst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Copies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itself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494030" lvl="1" indent="-138430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494030" algn="l"/>
                        </a:tabLst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Executable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6B8B8"/>
                    </a:solidFill>
                  </a:tcPr>
                </a:tc>
              </a:tr>
              <a:tr h="6121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145" marB="0">
                    <a:lnL w="9525">
                      <a:solidFill>
                        <a:srgbClr val="974707"/>
                      </a:solidFill>
                      <a:prstDash val="solid"/>
                    </a:lnL>
                    <a:lnR w="9525">
                      <a:solidFill>
                        <a:srgbClr val="974707"/>
                      </a:solidFill>
                      <a:prstDash val="solid"/>
                    </a:lnR>
                    <a:lnT w="9525">
                      <a:solidFill>
                        <a:srgbClr val="974707"/>
                      </a:solidFill>
                      <a:prstDash val="solid"/>
                    </a:lnT>
                    <a:lnB w="9525">
                      <a:solidFill>
                        <a:srgbClr val="974707"/>
                      </a:solidFill>
                      <a:prstDash val="soli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74707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922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145" marB="0">
                    <a:lnL w="9525">
                      <a:solidFill>
                        <a:srgbClr val="974707"/>
                      </a:solidFill>
                      <a:prstDash val="solid"/>
                    </a:lnL>
                    <a:lnR w="9525">
                      <a:solidFill>
                        <a:srgbClr val="974707"/>
                      </a:solidFill>
                      <a:prstDash val="solid"/>
                    </a:lnR>
                    <a:lnT w="9525">
                      <a:solidFill>
                        <a:srgbClr val="974707"/>
                      </a:solidFill>
                      <a:prstDash val="solid"/>
                    </a:lnT>
                    <a:lnB w="9525">
                      <a:solidFill>
                        <a:srgbClr val="974707"/>
                      </a:solidFill>
                      <a:prstDash val="soli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marL="434340" indent="-342900">
                        <a:lnSpc>
                          <a:spcPct val="100000"/>
                        </a:lnSpc>
                        <a:spcBef>
                          <a:spcPts val="260"/>
                        </a:spcBef>
                        <a:buAutoNum type="arabicParenR" startAt="2"/>
                        <a:tabLst>
                          <a:tab pos="434340" algn="l"/>
                        </a:tabLst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Network</a:t>
                      </a:r>
                      <a:r>
                        <a:rPr sz="1600" b="1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Worm: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520700" lvl="1" indent="-165100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520700" algn="l"/>
                        </a:tabLst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No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host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(self-contained)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520700" lvl="1" indent="-165100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520700" algn="l"/>
                        </a:tabLst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Copies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itself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520700" lvl="1" indent="-165100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520700" algn="l"/>
                        </a:tabLst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Executable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99FFCC"/>
                    </a:solidFill>
                  </a:tcPr>
                </a:tc>
              </a:tr>
              <a:tr h="5359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145" marB="0">
                    <a:lnL w="9525">
                      <a:solidFill>
                        <a:srgbClr val="974707"/>
                      </a:solidFill>
                      <a:prstDash val="solid"/>
                    </a:lnL>
                    <a:lnR w="9525">
                      <a:solidFill>
                        <a:srgbClr val="974707"/>
                      </a:solidFill>
                      <a:prstDash val="solid"/>
                    </a:lnR>
                    <a:lnT w="9525">
                      <a:solidFill>
                        <a:srgbClr val="974707"/>
                      </a:solidFill>
                      <a:prstDash val="solid"/>
                    </a:lnT>
                    <a:lnB w="9525">
                      <a:solidFill>
                        <a:srgbClr val="974707"/>
                      </a:solidFill>
                      <a:prstDash val="soli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74707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922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145" marB="0">
                    <a:lnL w="9525">
                      <a:solidFill>
                        <a:srgbClr val="974707"/>
                      </a:solidFill>
                      <a:prstDash val="solid"/>
                    </a:lnL>
                    <a:lnR w="9525">
                      <a:solidFill>
                        <a:srgbClr val="974707"/>
                      </a:solidFill>
                      <a:prstDash val="solid"/>
                    </a:lnR>
                    <a:lnT w="9525">
                      <a:solidFill>
                        <a:srgbClr val="974707"/>
                      </a:solidFill>
                      <a:prstDash val="solid"/>
                    </a:lnT>
                    <a:lnB w="9525">
                      <a:solidFill>
                        <a:srgbClr val="974707"/>
                      </a:solidFill>
                      <a:prstDash val="soli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marL="434340" indent="-342900">
                        <a:lnSpc>
                          <a:spcPct val="100000"/>
                        </a:lnSpc>
                        <a:spcBef>
                          <a:spcPts val="265"/>
                        </a:spcBef>
                        <a:buAutoNum type="arabicParenR" startAt="3"/>
                        <a:tabLst>
                          <a:tab pos="434340" algn="l"/>
                        </a:tabLst>
                      </a:pPr>
                      <a:r>
                        <a:rPr sz="1600" b="1" spc="-20" dirty="0">
                          <a:latin typeface="Calibri"/>
                          <a:cs typeface="Calibri"/>
                        </a:rPr>
                        <a:t>Trojan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Horse: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520700" lvl="1" indent="-165100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520700" algn="l"/>
                        </a:tabLst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No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host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(self-contained)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520700" lvl="1" indent="-165100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520700" algn="l"/>
                        </a:tabLst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Does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not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copy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itself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520700" lvl="1" indent="-165100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520700" algn="l"/>
                        </a:tabLst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Imposter</a:t>
                      </a:r>
                      <a:r>
                        <a:rPr sz="16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Program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</a:tr>
              <a:tr h="755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145" marB="0">
                    <a:lnL w="9525">
                      <a:solidFill>
                        <a:srgbClr val="974707"/>
                      </a:solidFill>
                      <a:prstDash val="solid"/>
                    </a:lnL>
                    <a:lnR w="9525">
                      <a:solidFill>
                        <a:srgbClr val="974707"/>
                      </a:solidFill>
                      <a:prstDash val="solid"/>
                    </a:lnR>
                    <a:lnT w="9525">
                      <a:solidFill>
                        <a:srgbClr val="974707"/>
                      </a:solidFill>
                      <a:prstDash val="solid"/>
                    </a:lnT>
                    <a:lnB w="9525">
                      <a:solidFill>
                        <a:srgbClr val="974707"/>
                      </a:solidFill>
                      <a:prstDash val="soli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74707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2398"/>
            <a:ext cx="9144000" cy="6705600"/>
            <a:chOff x="0" y="152398"/>
            <a:chExt cx="9144000" cy="6705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28598"/>
              <a:ext cx="9144000" cy="65532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90498"/>
              <a:ext cx="9144000" cy="6629400"/>
            </a:xfrm>
            <a:custGeom>
              <a:avLst/>
              <a:gdLst/>
              <a:ahLst/>
              <a:cxnLst/>
              <a:rect l="l" t="t" r="r" b="b"/>
              <a:pathLst>
                <a:path w="9144000" h="6629400">
                  <a:moveTo>
                    <a:pt x="0" y="6629400"/>
                  </a:moveTo>
                  <a:lnTo>
                    <a:pt x="9144000" y="6629400"/>
                  </a:lnTo>
                </a:path>
                <a:path w="9144000" h="6629400">
                  <a:moveTo>
                    <a:pt x="9144000" y="0"/>
                  </a:moveTo>
                  <a:lnTo>
                    <a:pt x="0" y="0"/>
                  </a:lnTo>
                </a:path>
              </a:pathLst>
            </a:custGeom>
            <a:ln w="762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0" y="767245"/>
            <a:ext cx="8968740" cy="1139190"/>
          </a:xfrm>
          <a:custGeom>
            <a:avLst/>
            <a:gdLst/>
            <a:ahLst/>
            <a:cxnLst/>
            <a:rect l="l" t="t" r="r" b="b"/>
            <a:pathLst>
              <a:path w="8968740" h="1139189">
                <a:moveTo>
                  <a:pt x="8968613" y="0"/>
                </a:moveTo>
                <a:lnTo>
                  <a:pt x="0" y="0"/>
                </a:lnTo>
                <a:lnTo>
                  <a:pt x="0" y="1138770"/>
                </a:lnTo>
                <a:lnTo>
                  <a:pt x="8968613" y="1138770"/>
                </a:lnTo>
                <a:lnTo>
                  <a:pt x="896861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888742" y="767587"/>
            <a:ext cx="3343910" cy="1072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065">
              <a:lnSpc>
                <a:spcPct val="100000"/>
              </a:lnSpc>
              <a:spcBef>
                <a:spcPts val="100"/>
              </a:spcBef>
            </a:pPr>
            <a:r>
              <a:rPr sz="4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XI</a:t>
            </a:r>
            <a:r>
              <a:rPr sz="4000" b="1" u="sng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4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CSc</a:t>
            </a:r>
            <a:r>
              <a:rPr sz="4000" b="1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4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2021-</a:t>
            </a:r>
            <a:r>
              <a:rPr sz="40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22</a:t>
            </a:r>
            <a:endParaRPr sz="4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  <a:tabLst>
                <a:tab pos="1771650" algn="l"/>
              </a:tabLst>
            </a:pPr>
            <a:r>
              <a:rPr sz="28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In </a:t>
            </a:r>
            <a:r>
              <a:rPr sz="28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TERM-</a:t>
            </a:r>
            <a:r>
              <a:rPr sz="2800" b="1" u="sng" spc="-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2</a:t>
            </a:r>
            <a:r>
              <a:rPr sz="28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	</a:t>
            </a:r>
            <a:r>
              <a:rPr sz="28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MARKS-</a:t>
            </a:r>
            <a:r>
              <a:rPr sz="2800" b="1" u="sng" spc="-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15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99236" y="77978"/>
            <a:ext cx="774128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342505" algn="l"/>
              </a:tabLst>
            </a:pPr>
            <a:r>
              <a:rPr sz="3200" u="sng" spc="65" dirty="0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Comic Sans MS"/>
                <a:cs typeface="Comic Sans MS"/>
              </a:rPr>
              <a:t>CONTENTS</a:t>
            </a:r>
            <a:r>
              <a:rPr sz="3200" u="sng" spc="220" dirty="0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Comic Sans MS"/>
                <a:cs typeface="Comic Sans MS"/>
              </a:rPr>
              <a:t> </a:t>
            </a:r>
            <a:r>
              <a:rPr sz="3200" u="sng" dirty="0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Comic Sans MS"/>
                <a:cs typeface="Comic Sans MS"/>
              </a:rPr>
              <a:t>(</a:t>
            </a:r>
            <a:r>
              <a:rPr sz="3200" u="sng" spc="204" dirty="0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Comic Sans MS"/>
                <a:cs typeface="Comic Sans MS"/>
              </a:rPr>
              <a:t> </a:t>
            </a:r>
            <a:r>
              <a:rPr sz="3200" u="sng" spc="70" dirty="0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Comic Sans MS"/>
                <a:cs typeface="Comic Sans MS"/>
              </a:rPr>
              <a:t>Learning</a:t>
            </a:r>
            <a:r>
              <a:rPr sz="3200" u="sng" spc="195" dirty="0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Comic Sans MS"/>
                <a:cs typeface="Comic Sans MS"/>
              </a:rPr>
              <a:t> </a:t>
            </a:r>
            <a:r>
              <a:rPr sz="3200" u="sng" spc="70" dirty="0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Comic Sans MS"/>
                <a:cs typeface="Comic Sans MS"/>
              </a:rPr>
              <a:t>Outcomes</a:t>
            </a:r>
            <a:r>
              <a:rPr sz="3200" u="sng" spc="-245" dirty="0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Comic Sans MS"/>
                <a:cs typeface="Comic Sans MS"/>
              </a:rPr>
              <a:t> </a:t>
            </a:r>
            <a:r>
              <a:rPr sz="2000" u="sng" spc="-50" dirty="0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Comic Sans MS"/>
                <a:cs typeface="Comic Sans MS"/>
              </a:rPr>
              <a:t>)</a:t>
            </a:r>
            <a:r>
              <a:rPr sz="2000" u="sng" dirty="0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Comic Sans MS"/>
                <a:cs typeface="Comic Sans MS"/>
              </a:rPr>
              <a:t>	</a:t>
            </a:r>
            <a:r>
              <a:rPr b="0" u="sng" spc="-50" dirty="0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Wingdings"/>
                <a:cs typeface="Wingdings"/>
              </a:rPr>
              <a:t></a:t>
            </a:r>
            <a:endParaRPr sz="2000">
              <a:latin typeface="Wingdings"/>
              <a:cs typeface="Wingding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5250" y="1853182"/>
            <a:ext cx="8953500" cy="4986020"/>
            <a:chOff x="95250" y="1853182"/>
            <a:chExt cx="8953500" cy="498602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011" y="2010203"/>
              <a:ext cx="8748244" cy="472720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3825" y="1881757"/>
              <a:ext cx="8896350" cy="4928870"/>
            </a:xfrm>
            <a:custGeom>
              <a:avLst/>
              <a:gdLst/>
              <a:ahLst/>
              <a:cxnLst/>
              <a:rect l="l" t="t" r="r" b="b"/>
              <a:pathLst>
                <a:path w="8896350" h="4928870">
                  <a:moveTo>
                    <a:pt x="0" y="4928616"/>
                  </a:moveTo>
                  <a:lnTo>
                    <a:pt x="8896350" y="4928616"/>
                  </a:lnTo>
                  <a:lnTo>
                    <a:pt x="8896350" y="0"/>
                  </a:lnTo>
                  <a:lnTo>
                    <a:pt x="0" y="0"/>
                  </a:lnTo>
                  <a:lnTo>
                    <a:pt x="0" y="4928616"/>
                  </a:lnTo>
                  <a:close/>
                </a:path>
              </a:pathLst>
            </a:custGeom>
            <a:ln w="57149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52400"/>
            <a:ext cx="9144000" cy="41148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28600" y="4114800"/>
            <a:ext cx="4495800" cy="2590800"/>
          </a:xfrm>
          <a:prstGeom prst="rect">
            <a:avLst/>
          </a:prstGeom>
          <a:ln w="9525">
            <a:solidFill>
              <a:srgbClr val="0000FF"/>
            </a:solidFill>
          </a:ln>
        </p:spPr>
        <p:txBody>
          <a:bodyPr vert="horz" wrap="square" lIns="0" tIns="27940" rIns="0" bIns="0" rtlCol="0">
            <a:spAutoFit/>
          </a:bodyPr>
          <a:lstStyle/>
          <a:p>
            <a:pPr marL="252729" marR="245745" indent="635" algn="ctr">
              <a:lnSpc>
                <a:spcPct val="100000"/>
              </a:lnSpc>
              <a:spcBef>
                <a:spcPts val="220"/>
              </a:spcBef>
            </a:pP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Spyware</a:t>
            </a:r>
            <a:r>
              <a:rPr sz="2200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is</a:t>
            </a:r>
            <a:r>
              <a:rPr sz="2200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software</a:t>
            </a:r>
            <a:r>
              <a:rPr sz="2200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with</a:t>
            </a:r>
            <a:r>
              <a:rPr sz="2200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Calibri"/>
                <a:cs typeface="Calibri"/>
              </a:rPr>
              <a:t>malicious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behavior</a:t>
            </a:r>
            <a:r>
              <a:rPr sz="22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that</a:t>
            </a:r>
            <a:r>
              <a:rPr sz="22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aims</a:t>
            </a:r>
            <a:r>
              <a:rPr sz="22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22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Calibri"/>
                <a:cs typeface="Calibri"/>
              </a:rPr>
              <a:t>gather information</a:t>
            </a:r>
            <a:r>
              <a:rPr sz="22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about</a:t>
            </a:r>
            <a:r>
              <a:rPr sz="22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22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person</a:t>
            </a:r>
            <a:r>
              <a:rPr sz="22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1F5F"/>
                </a:solidFill>
                <a:latin typeface="Calibri"/>
                <a:cs typeface="Calibri"/>
              </a:rPr>
              <a:t>or </a:t>
            </a:r>
            <a:r>
              <a:rPr sz="2200" spc="-10" dirty="0">
                <a:solidFill>
                  <a:srgbClr val="001F5F"/>
                </a:solidFill>
                <a:latin typeface="Calibri"/>
                <a:cs typeface="Calibri"/>
              </a:rPr>
              <a:t>organization</a:t>
            </a:r>
            <a:r>
              <a:rPr sz="22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22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send</a:t>
            </a:r>
            <a:r>
              <a:rPr sz="22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it</a:t>
            </a:r>
            <a:r>
              <a:rPr sz="22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22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Calibri"/>
                <a:cs typeface="Calibri"/>
              </a:rPr>
              <a:t>another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entity</a:t>
            </a:r>
            <a:r>
              <a:rPr sz="22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in</a:t>
            </a:r>
            <a:r>
              <a:rPr sz="22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22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way</a:t>
            </a:r>
            <a:r>
              <a:rPr sz="22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that</a:t>
            </a:r>
            <a:r>
              <a:rPr sz="22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harms</a:t>
            </a:r>
            <a:r>
              <a:rPr sz="22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2200" spc="-30" dirty="0">
                <a:solidFill>
                  <a:srgbClr val="001F5F"/>
                </a:solidFill>
                <a:latin typeface="Calibri"/>
                <a:cs typeface="Calibri"/>
              </a:rPr>
              <a:t> user.</a:t>
            </a:r>
            <a:endParaRPr sz="2200">
              <a:latin typeface="Calibri"/>
              <a:cs typeface="Calibri"/>
            </a:endParaRPr>
          </a:p>
          <a:p>
            <a:pPr marL="93980" marR="85090" indent="-1270" algn="ctr">
              <a:lnSpc>
                <a:spcPct val="100000"/>
              </a:lnSpc>
            </a:pP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For</a:t>
            </a:r>
            <a:r>
              <a:rPr sz="22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example,</a:t>
            </a:r>
            <a:r>
              <a:rPr sz="22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by</a:t>
            </a:r>
            <a:r>
              <a:rPr sz="22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violating</a:t>
            </a:r>
            <a:r>
              <a:rPr sz="22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their</a:t>
            </a:r>
            <a:r>
              <a:rPr sz="22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Calibri"/>
                <a:cs typeface="Calibri"/>
              </a:rPr>
              <a:t>privacy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or</a:t>
            </a:r>
            <a:r>
              <a:rPr sz="22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endangering</a:t>
            </a:r>
            <a:r>
              <a:rPr sz="22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their</a:t>
            </a:r>
            <a:r>
              <a:rPr sz="22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device's</a:t>
            </a:r>
            <a:r>
              <a:rPr sz="22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Calibri"/>
                <a:cs typeface="Calibri"/>
              </a:rPr>
              <a:t>security.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791011" y="4107688"/>
            <a:ext cx="4210050" cy="2607945"/>
            <a:chOff x="4791011" y="4107688"/>
            <a:chExt cx="4210050" cy="260794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00599" y="4117213"/>
              <a:ext cx="4191000" cy="258838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795773" y="4112450"/>
              <a:ext cx="4200525" cy="2598420"/>
            </a:xfrm>
            <a:custGeom>
              <a:avLst/>
              <a:gdLst/>
              <a:ahLst/>
              <a:cxnLst/>
              <a:rect l="l" t="t" r="r" b="b"/>
              <a:pathLst>
                <a:path w="4200525" h="2598420">
                  <a:moveTo>
                    <a:pt x="0" y="2597912"/>
                  </a:moveTo>
                  <a:lnTo>
                    <a:pt x="4200525" y="2597912"/>
                  </a:lnTo>
                  <a:lnTo>
                    <a:pt x="4200525" y="0"/>
                  </a:lnTo>
                  <a:lnTo>
                    <a:pt x="0" y="0"/>
                  </a:lnTo>
                  <a:lnTo>
                    <a:pt x="0" y="2597912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6200"/>
            <a:ext cx="9144000" cy="1295400"/>
          </a:xfrm>
          <a:custGeom>
            <a:avLst/>
            <a:gdLst/>
            <a:ahLst/>
            <a:cxnLst/>
            <a:rect l="l" t="t" r="r" b="b"/>
            <a:pathLst>
              <a:path w="9144000" h="1295400">
                <a:moveTo>
                  <a:pt x="9144000" y="0"/>
                </a:moveTo>
                <a:lnTo>
                  <a:pt x="0" y="0"/>
                </a:lnTo>
                <a:lnTo>
                  <a:pt x="0" y="1295400"/>
                </a:lnTo>
                <a:lnTo>
                  <a:pt x="9144000" y="1295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63266" y="-163576"/>
            <a:ext cx="3538854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600" u="sng" spc="-1789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ADWARE</a:t>
            </a:r>
            <a:endParaRPr sz="96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23837" y="1443036"/>
            <a:ext cx="3819525" cy="5343525"/>
            <a:chOff x="223837" y="1443036"/>
            <a:chExt cx="3819525" cy="5343525"/>
          </a:xfrm>
        </p:grpSpPr>
        <p:sp>
          <p:nvSpPr>
            <p:cNvPr id="5" name="object 5"/>
            <p:cNvSpPr/>
            <p:nvPr/>
          </p:nvSpPr>
          <p:spPr>
            <a:xfrm>
              <a:off x="228600" y="1447798"/>
              <a:ext cx="3810000" cy="5334000"/>
            </a:xfrm>
            <a:custGeom>
              <a:avLst/>
              <a:gdLst/>
              <a:ahLst/>
              <a:cxnLst/>
              <a:rect l="l" t="t" r="r" b="b"/>
              <a:pathLst>
                <a:path w="3810000" h="5334000">
                  <a:moveTo>
                    <a:pt x="3810000" y="0"/>
                  </a:moveTo>
                  <a:lnTo>
                    <a:pt x="0" y="0"/>
                  </a:lnTo>
                  <a:lnTo>
                    <a:pt x="0" y="5334000"/>
                  </a:lnTo>
                  <a:lnTo>
                    <a:pt x="3810000" y="533400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E6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8600" y="1447798"/>
              <a:ext cx="3810000" cy="5334000"/>
            </a:xfrm>
            <a:custGeom>
              <a:avLst/>
              <a:gdLst/>
              <a:ahLst/>
              <a:cxnLst/>
              <a:rect l="l" t="t" r="r" b="b"/>
              <a:pathLst>
                <a:path w="3810000" h="5334000">
                  <a:moveTo>
                    <a:pt x="0" y="5334000"/>
                  </a:moveTo>
                  <a:lnTo>
                    <a:pt x="3810000" y="5334000"/>
                  </a:lnTo>
                  <a:lnTo>
                    <a:pt x="3810000" y="0"/>
                  </a:lnTo>
                  <a:lnTo>
                    <a:pt x="0" y="0"/>
                  </a:lnTo>
                  <a:lnTo>
                    <a:pt x="0" y="5334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07340" y="1474215"/>
            <a:ext cx="3637915" cy="4956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17780" indent="-342900">
              <a:lnSpc>
                <a:spcPct val="100000"/>
              </a:lnSpc>
              <a:spcBef>
                <a:spcPts val="95"/>
              </a:spcBef>
              <a:buFont typeface="Wingdings"/>
              <a:buChar char=""/>
              <a:tabLst>
                <a:tab pos="355600" algn="l"/>
              </a:tabLst>
            </a:pPr>
            <a:r>
              <a:rPr sz="2000" b="1" dirty="0">
                <a:solidFill>
                  <a:srgbClr val="943735"/>
                </a:solidFill>
                <a:latin typeface="Arial"/>
                <a:cs typeface="Arial"/>
              </a:rPr>
              <a:t>Adware</a:t>
            </a:r>
            <a:r>
              <a:rPr sz="2000" b="1" spc="-30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943735"/>
                </a:solidFill>
                <a:latin typeface="Arial"/>
                <a:cs typeface="Arial"/>
              </a:rPr>
              <a:t>is</a:t>
            </a:r>
            <a:r>
              <a:rPr sz="2000" b="1" spc="-40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943735"/>
                </a:solidFill>
                <a:latin typeface="Arial"/>
                <a:cs typeface="Arial"/>
              </a:rPr>
              <a:t>unwanted </a:t>
            </a:r>
            <a:r>
              <a:rPr sz="2000" b="1" dirty="0">
                <a:solidFill>
                  <a:srgbClr val="943735"/>
                </a:solidFill>
                <a:latin typeface="Arial"/>
                <a:cs typeface="Arial"/>
              </a:rPr>
              <a:t>software</a:t>
            </a:r>
            <a:r>
              <a:rPr sz="2000" b="1" spc="-65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943735"/>
                </a:solidFill>
                <a:latin typeface="Arial"/>
                <a:cs typeface="Arial"/>
              </a:rPr>
              <a:t>designed</a:t>
            </a:r>
            <a:r>
              <a:rPr sz="2000" b="1" spc="-35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943735"/>
                </a:solidFill>
                <a:latin typeface="Arial"/>
                <a:cs typeface="Arial"/>
              </a:rPr>
              <a:t>to</a:t>
            </a:r>
            <a:r>
              <a:rPr sz="2000" b="1" spc="500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943735"/>
                </a:solidFill>
                <a:latin typeface="Arial"/>
                <a:cs typeface="Arial"/>
              </a:rPr>
              <a:t>throw</a:t>
            </a:r>
            <a:r>
              <a:rPr sz="2000" b="1" spc="-15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943735"/>
                </a:solidFill>
                <a:latin typeface="Arial"/>
                <a:cs typeface="Arial"/>
              </a:rPr>
              <a:t>advertisements </a:t>
            </a:r>
            <a:r>
              <a:rPr sz="2000" b="1" spc="-25" dirty="0">
                <a:solidFill>
                  <a:srgbClr val="943735"/>
                </a:solidFill>
                <a:latin typeface="Arial"/>
                <a:cs typeface="Arial"/>
              </a:rPr>
              <a:t>up </a:t>
            </a:r>
            <a:r>
              <a:rPr sz="2000" b="1" dirty="0">
                <a:solidFill>
                  <a:srgbClr val="943735"/>
                </a:solidFill>
                <a:latin typeface="Arial"/>
                <a:cs typeface="Arial"/>
              </a:rPr>
              <a:t>on</a:t>
            </a:r>
            <a:r>
              <a:rPr sz="2000" b="1" spc="-50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943735"/>
                </a:solidFill>
                <a:latin typeface="Arial"/>
                <a:cs typeface="Arial"/>
              </a:rPr>
              <a:t>your</a:t>
            </a:r>
            <a:r>
              <a:rPr sz="2000" b="1" spc="-40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943735"/>
                </a:solidFill>
                <a:latin typeface="Arial"/>
                <a:cs typeface="Arial"/>
              </a:rPr>
              <a:t>screen,</a:t>
            </a:r>
            <a:r>
              <a:rPr sz="2000" b="1" spc="-50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943735"/>
                </a:solidFill>
                <a:latin typeface="Arial"/>
                <a:cs typeface="Arial"/>
              </a:rPr>
              <a:t>most</a:t>
            </a:r>
            <a:r>
              <a:rPr sz="2000" b="1" spc="-50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943735"/>
                </a:solidFill>
                <a:latin typeface="Arial"/>
                <a:cs typeface="Arial"/>
              </a:rPr>
              <a:t>often </a:t>
            </a:r>
            <a:r>
              <a:rPr sz="2000" b="1" dirty="0">
                <a:solidFill>
                  <a:srgbClr val="943735"/>
                </a:solidFill>
                <a:latin typeface="Arial"/>
                <a:cs typeface="Arial"/>
              </a:rPr>
              <a:t>within</a:t>
            </a:r>
            <a:r>
              <a:rPr sz="2000" b="1" spc="-40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943735"/>
                </a:solidFill>
                <a:latin typeface="Arial"/>
                <a:cs typeface="Arial"/>
              </a:rPr>
              <a:t>a</a:t>
            </a:r>
            <a:r>
              <a:rPr sz="2000" b="1" spc="-20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943735"/>
                </a:solidFill>
                <a:latin typeface="Arial"/>
                <a:cs typeface="Arial"/>
              </a:rPr>
              <a:t>web</a:t>
            </a:r>
            <a:r>
              <a:rPr sz="2000" b="1" spc="-25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943735"/>
                </a:solidFill>
                <a:latin typeface="Arial"/>
                <a:cs typeface="Arial"/>
              </a:rPr>
              <a:t>browser.</a:t>
            </a:r>
            <a:endParaRPr sz="2000">
              <a:latin typeface="Arial"/>
              <a:cs typeface="Arial"/>
            </a:endParaRPr>
          </a:p>
          <a:p>
            <a:pPr marL="355600" marR="5080" indent="-342900">
              <a:lnSpc>
                <a:spcPct val="99800"/>
              </a:lnSpc>
              <a:spcBef>
                <a:spcPts val="484"/>
              </a:spcBef>
              <a:buFont typeface="Wingdings"/>
              <a:buChar char=""/>
              <a:tabLst>
                <a:tab pos="355600" algn="l"/>
              </a:tabLst>
            </a:pPr>
            <a:r>
              <a:rPr sz="2000" dirty="0">
                <a:latin typeface="Arial MT"/>
                <a:cs typeface="Arial MT"/>
              </a:rPr>
              <a:t>Adware,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often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called advertising-supported </a:t>
            </a:r>
            <a:r>
              <a:rPr sz="2000" dirty="0">
                <a:latin typeface="Arial MT"/>
                <a:cs typeface="Arial MT"/>
              </a:rPr>
              <a:t>software</a:t>
            </a:r>
            <a:r>
              <a:rPr sz="2000" spc="-7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by</a:t>
            </a:r>
            <a:r>
              <a:rPr sz="2000" spc="-6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its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developers,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spc="-35" dirty="0">
                <a:latin typeface="Arial MT"/>
                <a:cs typeface="Arial MT"/>
              </a:rPr>
              <a:t>is </a:t>
            </a:r>
            <a:r>
              <a:rPr sz="2000" dirty="0">
                <a:latin typeface="Arial MT"/>
                <a:cs typeface="Arial MT"/>
              </a:rPr>
              <a:t>software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that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generates </a:t>
            </a:r>
            <a:r>
              <a:rPr sz="2000" dirty="0">
                <a:latin typeface="Arial MT"/>
                <a:cs typeface="Arial MT"/>
              </a:rPr>
              <a:t>revenue</a:t>
            </a:r>
            <a:r>
              <a:rPr sz="2000" spc="-6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for</a:t>
            </a:r>
            <a:r>
              <a:rPr sz="2000" spc="-6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its</a:t>
            </a:r>
            <a:r>
              <a:rPr sz="2000" spc="-6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developer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spc="-25" dirty="0">
                <a:latin typeface="Arial MT"/>
                <a:cs typeface="Arial MT"/>
              </a:rPr>
              <a:t>by </a:t>
            </a:r>
            <a:r>
              <a:rPr sz="2000" dirty="0">
                <a:latin typeface="Arial MT"/>
                <a:cs typeface="Arial MT"/>
              </a:rPr>
              <a:t>automatically</a:t>
            </a:r>
            <a:r>
              <a:rPr sz="2000" spc="-11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generating </a:t>
            </a:r>
            <a:r>
              <a:rPr sz="2000" dirty="0">
                <a:latin typeface="Arial MT"/>
                <a:cs typeface="Arial MT"/>
              </a:rPr>
              <a:t>online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advertisements</a:t>
            </a:r>
            <a:r>
              <a:rPr sz="2000" spc="-6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in</a:t>
            </a:r>
            <a:r>
              <a:rPr sz="2000" spc="-60" dirty="0">
                <a:latin typeface="Arial MT"/>
                <a:cs typeface="Arial MT"/>
              </a:rPr>
              <a:t> </a:t>
            </a:r>
            <a:r>
              <a:rPr sz="2000" spc="-25" dirty="0">
                <a:latin typeface="Arial MT"/>
                <a:cs typeface="Arial MT"/>
              </a:rPr>
              <a:t>the </a:t>
            </a:r>
            <a:r>
              <a:rPr sz="2000" dirty="0">
                <a:latin typeface="Arial MT"/>
                <a:cs typeface="Arial MT"/>
              </a:rPr>
              <a:t>user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interface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of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the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software </a:t>
            </a:r>
            <a:r>
              <a:rPr sz="2000" dirty="0">
                <a:latin typeface="Arial MT"/>
                <a:cs typeface="Arial MT"/>
              </a:rPr>
              <a:t>or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on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screen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presented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spc="-25" dirty="0">
                <a:latin typeface="Arial MT"/>
                <a:cs typeface="Arial MT"/>
              </a:rPr>
              <a:t>to </a:t>
            </a:r>
            <a:r>
              <a:rPr sz="2000" dirty="0">
                <a:latin typeface="Arial MT"/>
                <a:cs typeface="Arial MT"/>
              </a:rPr>
              <a:t>the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user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during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spc="-25" dirty="0">
                <a:latin typeface="Arial MT"/>
                <a:cs typeface="Arial MT"/>
              </a:rPr>
              <a:t>the </a:t>
            </a:r>
            <a:r>
              <a:rPr sz="2000" dirty="0">
                <a:latin typeface="Arial MT"/>
                <a:cs typeface="Arial MT"/>
              </a:rPr>
              <a:t>installation</a:t>
            </a:r>
            <a:r>
              <a:rPr sz="2000" spc="-9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process.</a:t>
            </a:r>
            <a:endParaRPr sz="200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14800" y="1524063"/>
            <a:ext cx="4953000" cy="505929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6200"/>
            <a:ext cx="9144000" cy="1143000"/>
          </a:xfrm>
          <a:custGeom>
            <a:avLst/>
            <a:gdLst/>
            <a:ahLst/>
            <a:cxnLst/>
            <a:rect l="l" t="t" r="r" b="b"/>
            <a:pathLst>
              <a:path w="9144000" h="1143000">
                <a:moveTo>
                  <a:pt x="9144000" y="0"/>
                </a:moveTo>
                <a:lnTo>
                  <a:pt x="0" y="0"/>
                </a:lnTo>
                <a:lnTo>
                  <a:pt x="0" y="1143000"/>
                </a:lnTo>
                <a:lnTo>
                  <a:pt x="9144000" y="1143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09648" y="-79755"/>
            <a:ext cx="512064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000" u="sng" spc="-16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FRAUD</a:t>
            </a:r>
            <a:r>
              <a:rPr sz="8000" u="sng" spc="-13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8000" u="sng" spc="-9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EMAILS</a:t>
            </a:r>
            <a:endParaRPr sz="80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52437" y="1260411"/>
            <a:ext cx="8239125" cy="3697604"/>
            <a:chOff x="452437" y="1260411"/>
            <a:chExt cx="8239125" cy="3697604"/>
          </a:xfrm>
        </p:grpSpPr>
        <p:sp>
          <p:nvSpPr>
            <p:cNvPr id="5" name="object 5"/>
            <p:cNvSpPr/>
            <p:nvPr/>
          </p:nvSpPr>
          <p:spPr>
            <a:xfrm>
              <a:off x="457200" y="1265174"/>
              <a:ext cx="8229600" cy="3688079"/>
            </a:xfrm>
            <a:custGeom>
              <a:avLst/>
              <a:gdLst/>
              <a:ahLst/>
              <a:cxnLst/>
              <a:rect l="l" t="t" r="r" b="b"/>
              <a:pathLst>
                <a:path w="8229600" h="3688079">
                  <a:moveTo>
                    <a:pt x="8229600" y="0"/>
                  </a:moveTo>
                  <a:lnTo>
                    <a:pt x="0" y="0"/>
                  </a:lnTo>
                  <a:lnTo>
                    <a:pt x="0" y="3687826"/>
                  </a:lnTo>
                  <a:lnTo>
                    <a:pt x="8229600" y="3687826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200" y="1265174"/>
              <a:ext cx="8229600" cy="3688079"/>
            </a:xfrm>
            <a:custGeom>
              <a:avLst/>
              <a:gdLst/>
              <a:ahLst/>
              <a:cxnLst/>
              <a:rect l="l" t="t" r="r" b="b"/>
              <a:pathLst>
                <a:path w="8229600" h="3688079">
                  <a:moveTo>
                    <a:pt x="0" y="3687826"/>
                  </a:moveTo>
                  <a:lnTo>
                    <a:pt x="8229600" y="3687826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3687826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35940" y="1227582"/>
            <a:ext cx="8054975" cy="3561079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355600" marR="127635" indent="-342900">
              <a:lnSpc>
                <a:spcPct val="80000"/>
              </a:lnSpc>
              <a:spcBef>
                <a:spcPts val="575"/>
              </a:spcBef>
              <a:buFont typeface="Wingdings"/>
              <a:buChar char=""/>
              <a:tabLst>
                <a:tab pos="355600" algn="l"/>
              </a:tabLst>
            </a:pPr>
            <a:r>
              <a:rPr sz="2000" b="1" dirty="0">
                <a:solidFill>
                  <a:srgbClr val="1F2021"/>
                </a:solidFill>
                <a:latin typeface="Calibri"/>
                <a:cs typeface="Calibri"/>
              </a:rPr>
              <a:t>Email</a:t>
            </a:r>
            <a:r>
              <a:rPr sz="2000" b="1" spc="-7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2021"/>
                </a:solidFill>
                <a:latin typeface="Calibri"/>
                <a:cs typeface="Calibri"/>
              </a:rPr>
              <a:t>fraud</a:t>
            </a:r>
            <a:r>
              <a:rPr sz="2000" b="1" spc="-45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(or</a:t>
            </a:r>
            <a:r>
              <a:rPr sz="2000" spc="-6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2021"/>
                </a:solidFill>
                <a:latin typeface="Calibri"/>
                <a:cs typeface="Calibri"/>
              </a:rPr>
              <a:t>email</a:t>
            </a:r>
            <a:r>
              <a:rPr sz="2000" b="1" spc="-55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2021"/>
                </a:solidFill>
                <a:latin typeface="Calibri"/>
                <a:cs typeface="Calibri"/>
              </a:rPr>
              <a:t>scam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)</a:t>
            </a:r>
            <a:r>
              <a:rPr sz="2000" spc="-5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is</a:t>
            </a:r>
            <a:r>
              <a:rPr sz="2000" spc="-55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intentional</a:t>
            </a:r>
            <a:r>
              <a:rPr sz="20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deception</a:t>
            </a:r>
            <a:r>
              <a:rPr sz="20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for</a:t>
            </a:r>
            <a:r>
              <a:rPr sz="20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either</a:t>
            </a:r>
            <a:r>
              <a:rPr sz="20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personal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gain</a:t>
            </a:r>
            <a:r>
              <a:rPr sz="20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or</a:t>
            </a:r>
            <a:r>
              <a:rPr sz="20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to</a:t>
            </a:r>
            <a:r>
              <a:rPr sz="20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damage</a:t>
            </a:r>
            <a:r>
              <a:rPr sz="20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another</a:t>
            </a:r>
            <a:r>
              <a:rPr sz="20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individual</a:t>
            </a:r>
            <a:r>
              <a:rPr sz="20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by</a:t>
            </a:r>
            <a:r>
              <a:rPr sz="20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means</a:t>
            </a:r>
            <a:r>
              <a:rPr sz="20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of</a:t>
            </a:r>
            <a:r>
              <a:rPr sz="20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email</a:t>
            </a:r>
            <a:r>
              <a:rPr sz="2000" dirty="0">
                <a:latin typeface="Calibri"/>
                <a:cs typeface="Calibri"/>
              </a:rPr>
              <a:t>.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Almost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soon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email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became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widely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used,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began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used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means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ts val="1920"/>
              </a:lnSpc>
            </a:pPr>
            <a:r>
              <a:rPr sz="2000" dirty="0">
                <a:latin typeface="Calibri"/>
                <a:cs typeface="Calibri"/>
              </a:rPr>
              <a:t>to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defraud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people.</a:t>
            </a:r>
            <a:endParaRPr sz="2000">
              <a:latin typeface="Calibri"/>
              <a:cs typeface="Calibri"/>
            </a:endParaRPr>
          </a:p>
          <a:p>
            <a:pPr marL="355600" marR="5080" indent="-342900">
              <a:lnSpc>
                <a:spcPts val="1920"/>
              </a:lnSpc>
              <a:spcBef>
                <a:spcPts val="465"/>
              </a:spcBef>
              <a:buFont typeface="Wingdings"/>
              <a:buChar char=""/>
              <a:tabLst>
                <a:tab pos="355600" algn="l"/>
                <a:tab pos="412115" algn="l"/>
              </a:tabLst>
            </a:pP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dirty="0">
                <a:latin typeface="Calibri"/>
                <a:cs typeface="Calibri"/>
              </a:rPr>
              <a:t>Email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fraud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take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form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"con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game",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or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scam</a:t>
            </a:r>
            <a:r>
              <a:rPr sz="2000" dirty="0">
                <a:latin typeface="Calibri"/>
                <a:cs typeface="Calibri"/>
              </a:rPr>
              <a:t>.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Confidence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tricks </a:t>
            </a:r>
            <a:r>
              <a:rPr sz="2000" dirty="0">
                <a:latin typeface="Calibri"/>
                <a:cs typeface="Calibri"/>
              </a:rPr>
              <a:t>tend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exploit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inherent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greed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and</a:t>
            </a:r>
            <a:r>
              <a:rPr sz="2000" spc="-65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F2021"/>
                </a:solidFill>
                <a:latin typeface="Calibri"/>
                <a:cs typeface="Calibri"/>
              </a:rPr>
              <a:t>dishonesty</a:t>
            </a:r>
            <a:r>
              <a:rPr sz="2000" spc="-45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of</a:t>
            </a:r>
            <a:r>
              <a:rPr sz="2000" spc="-6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its</a:t>
            </a:r>
            <a:r>
              <a:rPr sz="2000" spc="-5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victims.</a:t>
            </a:r>
            <a:r>
              <a:rPr sz="2000" spc="-4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1F2021"/>
                </a:solidFill>
                <a:latin typeface="Calibri"/>
                <a:cs typeface="Calibri"/>
              </a:rPr>
              <a:t>The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prospect</a:t>
            </a:r>
            <a:r>
              <a:rPr sz="2000" spc="-35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of</a:t>
            </a:r>
            <a:r>
              <a:rPr sz="2000" spc="-4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a</a:t>
            </a:r>
            <a:r>
              <a:rPr sz="2000" spc="-35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F2021"/>
                </a:solidFill>
                <a:latin typeface="Calibri"/>
                <a:cs typeface="Calibri"/>
              </a:rPr>
              <a:t>'bargain'</a:t>
            </a:r>
            <a:r>
              <a:rPr sz="2000" spc="-4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or</a:t>
            </a:r>
            <a:r>
              <a:rPr sz="2000" spc="-4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'something</a:t>
            </a:r>
            <a:r>
              <a:rPr sz="2000" spc="-4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for</a:t>
            </a:r>
            <a:r>
              <a:rPr sz="2000" spc="-4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nothing'</a:t>
            </a:r>
            <a:r>
              <a:rPr sz="2000" spc="-4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can</a:t>
            </a:r>
            <a:r>
              <a:rPr sz="2000" spc="-35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be</a:t>
            </a:r>
            <a:r>
              <a:rPr sz="2000" spc="-4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very</a:t>
            </a:r>
            <a:r>
              <a:rPr sz="2000" spc="-5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F2021"/>
                </a:solidFill>
                <a:latin typeface="Calibri"/>
                <a:cs typeface="Calibri"/>
              </a:rPr>
              <a:t>tempting.</a:t>
            </a:r>
            <a:endParaRPr sz="2000">
              <a:latin typeface="Calibri"/>
              <a:cs typeface="Calibri"/>
            </a:endParaRPr>
          </a:p>
          <a:p>
            <a:pPr marL="355600" marR="41275" indent="-342900">
              <a:lnSpc>
                <a:spcPts val="1920"/>
              </a:lnSpc>
              <a:spcBef>
                <a:spcPts val="480"/>
              </a:spcBef>
              <a:buFont typeface="Wingdings"/>
              <a:buChar char=""/>
              <a:tabLst>
                <a:tab pos="355600" algn="l"/>
              </a:tabLst>
            </a:pP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Email</a:t>
            </a:r>
            <a:r>
              <a:rPr sz="2000" spc="-55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fraud,'</a:t>
            </a:r>
            <a:r>
              <a:rPr sz="2000" spc="-5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usually</a:t>
            </a:r>
            <a:r>
              <a:rPr sz="2000" spc="-5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1F2021"/>
                </a:solidFill>
                <a:latin typeface="Calibri"/>
                <a:cs typeface="Calibri"/>
              </a:rPr>
              <a:t>targets</a:t>
            </a:r>
            <a:r>
              <a:rPr sz="2000" b="1" spc="-45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2021"/>
                </a:solidFill>
                <a:latin typeface="Calibri"/>
                <a:cs typeface="Calibri"/>
              </a:rPr>
              <a:t>naive</a:t>
            </a:r>
            <a:r>
              <a:rPr sz="2000" b="1" spc="-5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1F2021"/>
                </a:solidFill>
                <a:latin typeface="Calibri"/>
                <a:cs typeface="Calibri"/>
              </a:rPr>
              <a:t>individuals</a:t>
            </a:r>
            <a:r>
              <a:rPr sz="2000" b="1" spc="-6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2021"/>
                </a:solidFill>
                <a:latin typeface="Calibri"/>
                <a:cs typeface="Calibri"/>
              </a:rPr>
              <a:t>who</a:t>
            </a:r>
            <a:r>
              <a:rPr sz="2000" b="1" spc="-5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2021"/>
                </a:solidFill>
                <a:latin typeface="Calibri"/>
                <a:cs typeface="Calibri"/>
              </a:rPr>
              <a:t>put</a:t>
            </a:r>
            <a:r>
              <a:rPr sz="2000" b="1" spc="-55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2021"/>
                </a:solidFill>
                <a:latin typeface="Calibri"/>
                <a:cs typeface="Calibri"/>
              </a:rPr>
              <a:t>their</a:t>
            </a:r>
            <a:r>
              <a:rPr sz="2000" b="1" spc="-5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1F2021"/>
                </a:solidFill>
                <a:latin typeface="Calibri"/>
                <a:cs typeface="Calibri"/>
              </a:rPr>
              <a:t>confidence</a:t>
            </a:r>
            <a:r>
              <a:rPr sz="2000" b="1" spc="-3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1F2021"/>
                </a:solidFill>
                <a:latin typeface="Calibri"/>
                <a:cs typeface="Calibri"/>
              </a:rPr>
              <a:t>in </a:t>
            </a:r>
            <a:r>
              <a:rPr sz="2000" b="1" dirty="0">
                <a:solidFill>
                  <a:srgbClr val="1F2021"/>
                </a:solidFill>
                <a:latin typeface="Calibri"/>
                <a:cs typeface="Calibri"/>
              </a:rPr>
              <a:t>schemes</a:t>
            </a:r>
            <a:r>
              <a:rPr sz="2000" b="1" spc="-3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2021"/>
                </a:solidFill>
                <a:latin typeface="Calibri"/>
                <a:cs typeface="Calibri"/>
              </a:rPr>
              <a:t>to</a:t>
            </a:r>
            <a:r>
              <a:rPr sz="2000" b="1" spc="-45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2021"/>
                </a:solidFill>
                <a:latin typeface="Calibri"/>
                <a:cs typeface="Calibri"/>
              </a:rPr>
              <a:t>get</a:t>
            </a:r>
            <a:r>
              <a:rPr sz="2000" b="1" spc="-4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2021"/>
                </a:solidFill>
                <a:latin typeface="Calibri"/>
                <a:cs typeface="Calibri"/>
              </a:rPr>
              <a:t>rich</a:t>
            </a:r>
            <a:r>
              <a:rPr sz="2000" b="1" spc="-4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1F2021"/>
                </a:solidFill>
                <a:latin typeface="Calibri"/>
                <a:cs typeface="Calibri"/>
              </a:rPr>
              <a:t>quickly</a:t>
            </a:r>
            <a:r>
              <a:rPr sz="2000" spc="-10" dirty="0">
                <a:solidFill>
                  <a:srgbClr val="1F2021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355600" marR="318770" indent="-342900">
              <a:lnSpc>
                <a:spcPct val="80000"/>
              </a:lnSpc>
              <a:spcBef>
                <a:spcPts val="500"/>
              </a:spcBef>
              <a:buFont typeface="Wingdings"/>
              <a:buChar char=""/>
              <a:tabLst>
                <a:tab pos="355600" algn="l"/>
              </a:tabLst>
            </a:pP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These</a:t>
            </a:r>
            <a:r>
              <a:rPr sz="2000" spc="-3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include</a:t>
            </a:r>
            <a:r>
              <a:rPr sz="2000" spc="-3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'too</a:t>
            </a:r>
            <a:r>
              <a:rPr sz="2000" spc="-6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good</a:t>
            </a:r>
            <a:r>
              <a:rPr sz="2000" spc="-55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to</a:t>
            </a:r>
            <a:r>
              <a:rPr sz="2000" spc="-5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be</a:t>
            </a:r>
            <a:r>
              <a:rPr sz="2000" spc="-4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true'</a:t>
            </a:r>
            <a:r>
              <a:rPr sz="2000" spc="-35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F2021"/>
                </a:solidFill>
                <a:latin typeface="Calibri"/>
                <a:cs typeface="Calibri"/>
              </a:rPr>
              <a:t>investments</a:t>
            </a:r>
            <a:r>
              <a:rPr sz="2000" spc="-2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or</a:t>
            </a:r>
            <a:r>
              <a:rPr sz="2000" spc="-4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F2021"/>
                </a:solidFill>
                <a:latin typeface="Calibri"/>
                <a:cs typeface="Calibri"/>
              </a:rPr>
              <a:t>offers</a:t>
            </a:r>
            <a:r>
              <a:rPr sz="2000" spc="-4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to</a:t>
            </a:r>
            <a:r>
              <a:rPr sz="2000" spc="-45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sell</a:t>
            </a:r>
            <a:r>
              <a:rPr sz="2000" spc="-3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F2021"/>
                </a:solidFill>
                <a:latin typeface="Calibri"/>
                <a:cs typeface="Calibri"/>
              </a:rPr>
              <a:t>popular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items</a:t>
            </a:r>
            <a:r>
              <a:rPr sz="2000" spc="-4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at</a:t>
            </a:r>
            <a:r>
              <a:rPr sz="2000" spc="-6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'impossibly</a:t>
            </a:r>
            <a:r>
              <a:rPr sz="2000" spc="-5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low'</a:t>
            </a:r>
            <a:r>
              <a:rPr sz="2000" spc="-7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F2021"/>
                </a:solidFill>
                <a:latin typeface="Calibri"/>
                <a:cs typeface="Calibri"/>
              </a:rPr>
              <a:t>prices.</a:t>
            </a:r>
            <a:endParaRPr sz="2000">
              <a:latin typeface="Calibri"/>
              <a:cs typeface="Calibri"/>
            </a:endParaRPr>
          </a:p>
          <a:p>
            <a:pPr marL="354965" marR="688975" indent="-342265">
              <a:lnSpc>
                <a:spcPct val="100000"/>
              </a:lnSpc>
              <a:buFont typeface="Wingdings"/>
              <a:buChar char=""/>
              <a:tabLst>
                <a:tab pos="927100" algn="l"/>
              </a:tabLst>
            </a:pPr>
            <a:r>
              <a:rPr sz="2000" b="1" spc="-10" dirty="0">
                <a:solidFill>
                  <a:srgbClr val="0000FF"/>
                </a:solidFill>
                <a:latin typeface="Calibri"/>
                <a:cs typeface="Calibri"/>
              </a:rPr>
              <a:t>REMEMBER</a:t>
            </a:r>
            <a:r>
              <a:rPr sz="2000" spc="-10" dirty="0">
                <a:solidFill>
                  <a:srgbClr val="0000FF"/>
                </a:solidFill>
                <a:latin typeface="Wingdings"/>
                <a:cs typeface="Wingdings"/>
              </a:rPr>
              <a:t></a:t>
            </a:r>
            <a:r>
              <a:rPr sz="2000" spc="-9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Calibri"/>
                <a:cs typeface="Calibri"/>
              </a:rPr>
              <a:t>Many</a:t>
            </a:r>
            <a:r>
              <a:rPr sz="2000" spc="-6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00FF"/>
                </a:solidFill>
                <a:latin typeface="Calibri"/>
                <a:cs typeface="Calibri"/>
              </a:rPr>
              <a:t>people</a:t>
            </a:r>
            <a:r>
              <a:rPr sz="2000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00FF"/>
                </a:solidFill>
                <a:latin typeface="Calibri"/>
                <a:cs typeface="Calibri"/>
              </a:rPr>
              <a:t>have</a:t>
            </a:r>
            <a:r>
              <a:rPr sz="2000" spc="-6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00FF"/>
                </a:solidFill>
                <a:latin typeface="Calibri"/>
                <a:cs typeface="Calibri"/>
              </a:rPr>
              <a:t>lost</a:t>
            </a:r>
            <a:r>
              <a:rPr sz="2000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00FF"/>
                </a:solidFill>
                <a:latin typeface="Calibri"/>
                <a:cs typeface="Calibri"/>
              </a:rPr>
              <a:t>their</a:t>
            </a:r>
            <a:r>
              <a:rPr sz="2000" spc="-5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00FF"/>
                </a:solidFill>
                <a:latin typeface="Calibri"/>
                <a:cs typeface="Calibri"/>
              </a:rPr>
              <a:t>life</a:t>
            </a:r>
            <a:r>
              <a:rPr sz="2000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00FF"/>
                </a:solidFill>
                <a:latin typeface="Calibri"/>
                <a:cs typeface="Calibri"/>
              </a:rPr>
              <a:t>savings</a:t>
            </a:r>
            <a:r>
              <a:rPr sz="2000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00FF"/>
                </a:solidFill>
                <a:latin typeface="Calibri"/>
                <a:cs typeface="Calibri"/>
              </a:rPr>
              <a:t>due</a:t>
            </a:r>
            <a:r>
              <a:rPr sz="2000" spc="-6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2000" spc="-6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00FF"/>
                </a:solidFill>
                <a:latin typeface="Calibri"/>
                <a:cs typeface="Calibri"/>
              </a:rPr>
              <a:t>fraud. 	</a:t>
            </a:r>
            <a:r>
              <a:rPr sz="2000" dirty="0">
                <a:solidFill>
                  <a:srgbClr val="C00000"/>
                </a:solidFill>
                <a:latin typeface="Calibri"/>
                <a:cs typeface="Calibri"/>
              </a:rPr>
              <a:t>So,</a:t>
            </a:r>
            <a:r>
              <a:rPr sz="2000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DON’T</a:t>
            </a:r>
            <a:r>
              <a:rPr sz="20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GET</a:t>
            </a:r>
            <a:r>
              <a:rPr sz="20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TRAPPED</a:t>
            </a:r>
            <a:r>
              <a:rPr sz="20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IN</a:t>
            </a:r>
            <a:r>
              <a:rPr sz="20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FRAUD</a:t>
            </a:r>
            <a:r>
              <a:rPr sz="20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EMAILS.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57200" y="5004972"/>
            <a:ext cx="8229600" cy="1777364"/>
            <a:chOff x="457200" y="5004972"/>
            <a:chExt cx="8229600" cy="1777364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00" y="5006973"/>
              <a:ext cx="2743200" cy="17748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00400" y="5004972"/>
              <a:ext cx="5486400" cy="176253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067800" cy="2059305"/>
            <a:chOff x="0" y="0"/>
            <a:chExt cx="9067800" cy="2059305"/>
          </a:xfrm>
        </p:grpSpPr>
        <p:sp>
          <p:nvSpPr>
            <p:cNvPr id="3" name="object 3"/>
            <p:cNvSpPr/>
            <p:nvPr/>
          </p:nvSpPr>
          <p:spPr>
            <a:xfrm>
              <a:off x="0" y="76200"/>
              <a:ext cx="9067800" cy="1143000"/>
            </a:xfrm>
            <a:custGeom>
              <a:avLst/>
              <a:gdLst/>
              <a:ahLst/>
              <a:cxnLst/>
              <a:rect l="l" t="t" r="r" b="b"/>
              <a:pathLst>
                <a:path w="9067800" h="1143000">
                  <a:moveTo>
                    <a:pt x="9067800" y="0"/>
                  </a:moveTo>
                  <a:lnTo>
                    <a:pt x="0" y="0"/>
                  </a:lnTo>
                  <a:lnTo>
                    <a:pt x="0" y="1143000"/>
                  </a:lnTo>
                  <a:lnTo>
                    <a:pt x="9067800" y="1143000"/>
                  </a:lnTo>
                  <a:lnTo>
                    <a:pt x="90678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11501" y="0"/>
              <a:ext cx="2712720" cy="20589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00805" y="0"/>
              <a:ext cx="1798320" cy="205892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75709" y="0"/>
              <a:ext cx="3236976" cy="205892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82061" y="1123188"/>
              <a:ext cx="1371600" cy="1379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71365" y="1123188"/>
              <a:ext cx="457200" cy="1379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46270" y="1123188"/>
              <a:ext cx="1895855" cy="137922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782316" y="-166624"/>
            <a:ext cx="3500754" cy="1367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800" u="sng" spc="-11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PfiI</a:t>
            </a:r>
            <a:r>
              <a:rPr sz="8800" u="sng" spc="-1110" dirty="0">
                <a:solidFill>
                  <a:srgbClr val="622422"/>
                </a:solidFill>
                <a:uFill>
                  <a:solidFill>
                    <a:srgbClr val="622422"/>
                  </a:solidFill>
                </a:uFill>
                <a:latin typeface="Trebuchet MS"/>
                <a:cs typeface="Trebuchet MS"/>
              </a:rPr>
              <a:t>S</a:t>
            </a:r>
            <a:r>
              <a:rPr sz="8800" u="sng" spc="-11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fiING</a:t>
            </a:r>
            <a:endParaRPr sz="88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6200" y="1273047"/>
            <a:ext cx="5562600" cy="2247265"/>
          </a:xfrm>
          <a:prstGeom prst="rect">
            <a:avLst/>
          </a:prstGeom>
          <a:solidFill>
            <a:srgbClr val="DDD9C3"/>
          </a:solidFill>
          <a:ln w="9525">
            <a:solidFill>
              <a:srgbClr val="C00000"/>
            </a:solidFill>
          </a:ln>
        </p:spPr>
        <p:txBody>
          <a:bodyPr vert="horz" wrap="square" lIns="0" tIns="29209" rIns="0" bIns="0" rtlCol="0">
            <a:spAutoFit/>
          </a:bodyPr>
          <a:lstStyle/>
          <a:p>
            <a:pPr marL="434340" marR="353060" indent="-342900">
              <a:lnSpc>
                <a:spcPct val="100000"/>
              </a:lnSpc>
              <a:spcBef>
                <a:spcPts val="229"/>
              </a:spcBef>
              <a:buFont typeface="Wingdings"/>
              <a:buChar char=""/>
              <a:tabLst>
                <a:tab pos="434340" algn="l"/>
                <a:tab pos="1005205" algn="l"/>
              </a:tabLst>
            </a:pP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b="1" dirty="0">
                <a:latin typeface="Calibri"/>
                <a:cs typeface="Calibri"/>
              </a:rPr>
              <a:t>Phishing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refers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criminally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fraudulent </a:t>
            </a:r>
            <a:r>
              <a:rPr sz="2000" dirty="0">
                <a:latin typeface="Calibri"/>
                <a:cs typeface="Calibri"/>
              </a:rPr>
              <a:t>process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attempting</a:t>
            </a:r>
            <a:r>
              <a:rPr sz="2000" spc="3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acquire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sensitive information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such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usernames,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passwords, </a:t>
            </a:r>
            <a:r>
              <a:rPr sz="2000" dirty="0">
                <a:latin typeface="Calibri"/>
                <a:cs typeface="Calibri"/>
              </a:rPr>
              <a:t>credit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card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information,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account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data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etc.</a:t>
            </a:r>
            <a:endParaRPr sz="2000">
              <a:latin typeface="Calibri"/>
              <a:cs typeface="Calibri"/>
            </a:endParaRPr>
          </a:p>
          <a:p>
            <a:pPr marL="434340" marR="118110" indent="-342900" algn="just">
              <a:lnSpc>
                <a:spcPct val="100000"/>
              </a:lnSpc>
              <a:buFont typeface="Wingdings"/>
              <a:buChar char=""/>
              <a:tabLst>
                <a:tab pos="434340" algn="l"/>
                <a:tab pos="1005205" algn="l"/>
              </a:tabLst>
            </a:pP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phishing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imposter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uses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authentic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looking</a:t>
            </a:r>
            <a:r>
              <a:rPr sz="20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email</a:t>
            </a:r>
            <a:r>
              <a:rPr sz="20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or</a:t>
            </a:r>
            <a:r>
              <a:rPr sz="20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website</a:t>
            </a:r>
            <a:r>
              <a:rPr sz="20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to</a:t>
            </a:r>
            <a:r>
              <a:rPr sz="20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trick</a:t>
            </a:r>
            <a:r>
              <a:rPr sz="20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recipients</a:t>
            </a:r>
            <a:r>
              <a:rPr sz="20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C00000"/>
                </a:solidFill>
                <a:latin typeface="Calibri"/>
                <a:cs typeface="Calibri"/>
              </a:rPr>
              <a:t>into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giving</a:t>
            </a:r>
            <a:r>
              <a:rPr sz="20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out</a:t>
            </a:r>
            <a:r>
              <a:rPr sz="2000" b="1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sensitive</a:t>
            </a:r>
            <a:r>
              <a:rPr sz="20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personal</a:t>
            </a:r>
            <a:r>
              <a:rPr sz="20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information.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-4762" y="3625721"/>
            <a:ext cx="9106535" cy="3166110"/>
            <a:chOff x="-4762" y="3625721"/>
            <a:chExt cx="9106535" cy="3166110"/>
          </a:xfrm>
        </p:grpSpPr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3635246"/>
              <a:ext cx="9091803" cy="314655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0" y="3630484"/>
              <a:ext cx="9097010" cy="3156585"/>
            </a:xfrm>
            <a:custGeom>
              <a:avLst/>
              <a:gdLst/>
              <a:ahLst/>
              <a:cxnLst/>
              <a:rect l="l" t="t" r="r" b="b"/>
              <a:pathLst>
                <a:path w="9097010" h="3156584">
                  <a:moveTo>
                    <a:pt x="0" y="3156076"/>
                  </a:moveTo>
                  <a:lnTo>
                    <a:pt x="9096565" y="3156076"/>
                  </a:lnTo>
                  <a:lnTo>
                    <a:pt x="9096565" y="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5705411" y="1263459"/>
            <a:ext cx="3371850" cy="2251710"/>
            <a:chOff x="5705411" y="1263459"/>
            <a:chExt cx="3371850" cy="2251710"/>
          </a:xfrm>
        </p:grpSpPr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14999" y="1273048"/>
              <a:ext cx="3352800" cy="223215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710173" y="1268222"/>
              <a:ext cx="3362325" cy="2242185"/>
            </a:xfrm>
            <a:custGeom>
              <a:avLst/>
              <a:gdLst/>
              <a:ahLst/>
              <a:cxnLst/>
              <a:rect l="l" t="t" r="r" b="b"/>
              <a:pathLst>
                <a:path w="3362325" h="2242185">
                  <a:moveTo>
                    <a:pt x="0" y="2241677"/>
                  </a:moveTo>
                  <a:lnTo>
                    <a:pt x="3362325" y="2241677"/>
                  </a:lnTo>
                  <a:lnTo>
                    <a:pt x="3362325" y="0"/>
                  </a:lnTo>
                  <a:lnTo>
                    <a:pt x="0" y="0"/>
                  </a:lnTo>
                  <a:lnTo>
                    <a:pt x="0" y="2241677"/>
                  </a:lnTo>
                  <a:close/>
                </a:path>
              </a:pathLst>
            </a:custGeom>
            <a:ln w="952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25" y="2940135"/>
            <a:ext cx="8772525" cy="361602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27432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619" y="400050"/>
            <a:ext cx="9061450" cy="5905500"/>
            <a:chOff x="63619" y="400050"/>
            <a:chExt cx="9061450" cy="5905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769" y="457200"/>
              <a:ext cx="8947023" cy="57912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2194" y="428625"/>
              <a:ext cx="9004300" cy="5848350"/>
            </a:xfrm>
            <a:custGeom>
              <a:avLst/>
              <a:gdLst/>
              <a:ahLst/>
              <a:cxnLst/>
              <a:rect l="l" t="t" r="r" b="b"/>
              <a:pathLst>
                <a:path w="9004300" h="5848350">
                  <a:moveTo>
                    <a:pt x="0" y="5848350"/>
                  </a:moveTo>
                  <a:lnTo>
                    <a:pt x="9004173" y="5848350"/>
                  </a:lnTo>
                  <a:lnTo>
                    <a:pt x="9004173" y="0"/>
                  </a:lnTo>
                  <a:lnTo>
                    <a:pt x="0" y="0"/>
                  </a:lnTo>
                  <a:lnTo>
                    <a:pt x="0" y="584835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8360"/>
              </a:lnSpc>
            </a:pPr>
            <a:r>
              <a:rPr sz="8000" u="sng" spc="-150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RANSOMWARE</a:t>
            </a:r>
            <a:endParaRPr sz="800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52437" y="1290637"/>
            <a:ext cx="8239125" cy="2600325"/>
            <a:chOff x="452437" y="1290637"/>
            <a:chExt cx="8239125" cy="2600325"/>
          </a:xfrm>
        </p:grpSpPr>
        <p:sp>
          <p:nvSpPr>
            <p:cNvPr id="4" name="object 4"/>
            <p:cNvSpPr/>
            <p:nvPr/>
          </p:nvSpPr>
          <p:spPr>
            <a:xfrm>
              <a:off x="457200" y="1295400"/>
              <a:ext cx="8229600" cy="2590800"/>
            </a:xfrm>
            <a:custGeom>
              <a:avLst/>
              <a:gdLst/>
              <a:ahLst/>
              <a:cxnLst/>
              <a:rect l="l" t="t" r="r" b="b"/>
              <a:pathLst>
                <a:path w="8229600" h="2590800">
                  <a:moveTo>
                    <a:pt x="8229600" y="0"/>
                  </a:moveTo>
                  <a:lnTo>
                    <a:pt x="0" y="0"/>
                  </a:lnTo>
                  <a:lnTo>
                    <a:pt x="0" y="2590800"/>
                  </a:lnTo>
                  <a:lnTo>
                    <a:pt x="8229600" y="2590800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F1DC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7200" y="1295400"/>
              <a:ext cx="8229600" cy="2590800"/>
            </a:xfrm>
            <a:custGeom>
              <a:avLst/>
              <a:gdLst/>
              <a:ahLst/>
              <a:cxnLst/>
              <a:rect l="l" t="t" r="r" b="b"/>
              <a:pathLst>
                <a:path w="8229600" h="2590800">
                  <a:moveTo>
                    <a:pt x="0" y="2590800"/>
                  </a:moveTo>
                  <a:lnTo>
                    <a:pt x="8229600" y="2590800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2590800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35940" y="1279906"/>
            <a:ext cx="7990205" cy="255206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ct val="89600"/>
              </a:lnSpc>
              <a:spcBef>
                <a:spcPts val="420"/>
              </a:spcBef>
            </a:pP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Ransomware</a:t>
            </a:r>
            <a:r>
              <a:rPr sz="2600" spc="-7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is</a:t>
            </a:r>
            <a:r>
              <a:rPr sz="2600" spc="-7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b="1" dirty="0">
                <a:solidFill>
                  <a:srgbClr val="1F2023"/>
                </a:solidFill>
                <a:latin typeface="Arial"/>
                <a:cs typeface="Arial"/>
              </a:rPr>
              <a:t>malware</a:t>
            </a:r>
            <a:r>
              <a:rPr sz="2600" b="1" spc="-45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1F2023"/>
                </a:solidFill>
                <a:latin typeface="Arial"/>
                <a:cs typeface="Arial"/>
              </a:rPr>
              <a:t>that</a:t>
            </a:r>
            <a:r>
              <a:rPr sz="2600" b="1" spc="-75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1F2023"/>
                </a:solidFill>
                <a:latin typeface="Arial"/>
                <a:cs typeface="Arial"/>
              </a:rPr>
              <a:t>infects</a:t>
            </a:r>
            <a:r>
              <a:rPr sz="2600" b="1" spc="-60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1F2023"/>
                </a:solidFill>
                <a:latin typeface="Arial"/>
                <a:cs typeface="Arial"/>
              </a:rPr>
              <a:t>devices</a:t>
            </a:r>
            <a:r>
              <a:rPr sz="2600" b="1" spc="-45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600" b="1" spc="-25" dirty="0">
                <a:solidFill>
                  <a:srgbClr val="1F2023"/>
                </a:solidFill>
                <a:latin typeface="Arial"/>
                <a:cs typeface="Arial"/>
              </a:rPr>
              <a:t>and </a:t>
            </a:r>
            <a:r>
              <a:rPr sz="2600" b="1" dirty="0">
                <a:solidFill>
                  <a:srgbClr val="1F2023"/>
                </a:solidFill>
                <a:latin typeface="Arial"/>
                <a:cs typeface="Arial"/>
              </a:rPr>
              <a:t>locks</a:t>
            </a:r>
            <a:r>
              <a:rPr sz="2600" b="1" spc="-40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1F2023"/>
                </a:solidFill>
                <a:latin typeface="Arial"/>
                <a:cs typeface="Arial"/>
              </a:rPr>
              <a:t>users</a:t>
            </a:r>
            <a:r>
              <a:rPr sz="2600" b="1" spc="-35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1F2023"/>
                </a:solidFill>
                <a:latin typeface="Arial"/>
                <a:cs typeface="Arial"/>
              </a:rPr>
              <a:t>out</a:t>
            </a:r>
            <a:r>
              <a:rPr sz="2600" b="1" spc="-50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1F2023"/>
                </a:solidFill>
                <a:latin typeface="Arial"/>
                <a:cs typeface="Arial"/>
              </a:rPr>
              <a:t>of</a:t>
            </a:r>
            <a:r>
              <a:rPr sz="2600" b="1" spc="-55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1F2023"/>
                </a:solidFill>
                <a:latin typeface="Arial"/>
                <a:cs typeface="Arial"/>
              </a:rPr>
              <a:t>their</a:t>
            </a:r>
            <a:r>
              <a:rPr sz="2600" b="1" spc="-40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1F2023"/>
                </a:solidFill>
                <a:latin typeface="Arial"/>
                <a:cs typeface="Arial"/>
              </a:rPr>
              <a:t>data</a:t>
            </a:r>
            <a:r>
              <a:rPr sz="2600" b="1" spc="-45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1F2023"/>
                </a:solidFill>
                <a:latin typeface="Arial"/>
                <a:cs typeface="Arial"/>
              </a:rPr>
              <a:t>or</a:t>
            </a:r>
            <a:r>
              <a:rPr sz="2600" b="1" spc="-55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1F2023"/>
                </a:solidFill>
                <a:latin typeface="Arial"/>
                <a:cs typeface="Arial"/>
              </a:rPr>
              <a:t>applications</a:t>
            </a:r>
            <a:r>
              <a:rPr sz="2600" b="1" spc="-15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1F2023"/>
                </a:solidFill>
                <a:latin typeface="Arial"/>
                <a:cs typeface="Arial"/>
              </a:rPr>
              <a:t>until</a:t>
            </a:r>
            <a:r>
              <a:rPr sz="2600" b="1" spc="-45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600" b="1" spc="-50" dirty="0">
                <a:solidFill>
                  <a:srgbClr val="1F2023"/>
                </a:solidFill>
                <a:latin typeface="Arial"/>
                <a:cs typeface="Arial"/>
              </a:rPr>
              <a:t>a </a:t>
            </a:r>
            <a:r>
              <a:rPr sz="2600" b="1" dirty="0">
                <a:solidFill>
                  <a:srgbClr val="1F2023"/>
                </a:solidFill>
                <a:latin typeface="Arial"/>
                <a:cs typeface="Arial"/>
              </a:rPr>
              <a:t>ransom</a:t>
            </a:r>
            <a:r>
              <a:rPr sz="2600" b="1" spc="-50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1F2023"/>
                </a:solidFill>
                <a:latin typeface="Arial"/>
                <a:cs typeface="Arial"/>
              </a:rPr>
              <a:t>is</a:t>
            </a:r>
            <a:r>
              <a:rPr sz="2600" b="1" spc="-55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1F2023"/>
                </a:solidFill>
                <a:latin typeface="Arial"/>
                <a:cs typeface="Arial"/>
              </a:rPr>
              <a:t>paid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.</a:t>
            </a:r>
            <a:r>
              <a:rPr sz="2600" spc="-8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This</a:t>
            </a:r>
            <a:r>
              <a:rPr sz="2600" spc="-5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is</a:t>
            </a:r>
            <a:r>
              <a:rPr sz="2600" spc="-6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costly</a:t>
            </a:r>
            <a:r>
              <a:rPr sz="2600" spc="-5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for</a:t>
            </a:r>
            <a:r>
              <a:rPr sz="2600" spc="-5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businesses</a:t>
            </a:r>
            <a:r>
              <a:rPr sz="2600" spc="-4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spc="-10" dirty="0">
                <a:solidFill>
                  <a:srgbClr val="1F2023"/>
                </a:solidFill>
                <a:latin typeface="Arial MT"/>
                <a:cs typeface="Arial MT"/>
              </a:rPr>
              <a:t>because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they</a:t>
            </a:r>
            <a:r>
              <a:rPr sz="2600" spc="-3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may</a:t>
            </a:r>
            <a:r>
              <a:rPr sz="2600" spc="-5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have</a:t>
            </a:r>
            <a:r>
              <a:rPr sz="2600" spc="-3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to</a:t>
            </a:r>
            <a:r>
              <a:rPr sz="2600" spc="-4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pay</a:t>
            </a:r>
            <a:r>
              <a:rPr sz="2600" spc="-3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a</a:t>
            </a:r>
            <a:r>
              <a:rPr sz="2600" spc="-4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large</a:t>
            </a:r>
            <a:r>
              <a:rPr sz="2600" spc="-3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sum</a:t>
            </a:r>
            <a:r>
              <a:rPr sz="2600" spc="-5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of</a:t>
            </a:r>
            <a:r>
              <a:rPr sz="2600" spc="-3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money</a:t>
            </a:r>
            <a:r>
              <a:rPr sz="2600" spc="-3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to</a:t>
            </a:r>
            <a:r>
              <a:rPr sz="2600" spc="-4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spc="-10" dirty="0">
                <a:solidFill>
                  <a:srgbClr val="1F2023"/>
                </a:solidFill>
                <a:latin typeface="Arial MT"/>
                <a:cs typeface="Arial MT"/>
              </a:rPr>
              <a:t>regain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access</a:t>
            </a:r>
            <a:r>
              <a:rPr sz="2600" spc="-5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to</a:t>
            </a:r>
            <a:r>
              <a:rPr sz="2600" spc="-6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their</a:t>
            </a:r>
            <a:r>
              <a:rPr sz="2600" spc="-5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files.</a:t>
            </a:r>
            <a:r>
              <a:rPr sz="2600" spc="-5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It</a:t>
            </a:r>
            <a:r>
              <a:rPr sz="2600" spc="-5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has</a:t>
            </a:r>
            <a:r>
              <a:rPr sz="2600" spc="-4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been</a:t>
            </a:r>
            <a:r>
              <a:rPr sz="2600" spc="-4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revealed</a:t>
            </a:r>
            <a:r>
              <a:rPr sz="2600" spc="-4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that</a:t>
            </a:r>
            <a:r>
              <a:rPr sz="2600" spc="-4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spc="-20" dirty="0">
                <a:solidFill>
                  <a:srgbClr val="1F2023"/>
                </a:solidFill>
                <a:latin typeface="Arial MT"/>
                <a:cs typeface="Arial MT"/>
              </a:rPr>
              <a:t>some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users</a:t>
            </a:r>
            <a:r>
              <a:rPr sz="2600" spc="-7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have</a:t>
            </a:r>
            <a:r>
              <a:rPr sz="2600" spc="-5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paid</a:t>
            </a:r>
            <a:r>
              <a:rPr sz="2600" spc="-6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enormous</a:t>
            </a:r>
            <a:r>
              <a:rPr sz="2600" spc="-5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fees</a:t>
            </a:r>
            <a:r>
              <a:rPr sz="2600" spc="-5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to</a:t>
            </a:r>
            <a:r>
              <a:rPr sz="2600" spc="-7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obtain</a:t>
            </a:r>
            <a:r>
              <a:rPr sz="2600" spc="-5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spc="-25" dirty="0">
                <a:solidFill>
                  <a:srgbClr val="1F2023"/>
                </a:solidFill>
                <a:latin typeface="Arial MT"/>
                <a:cs typeface="Arial MT"/>
              </a:rPr>
              <a:t>the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decryption</a:t>
            </a:r>
            <a:r>
              <a:rPr sz="2600" spc="-12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spc="-20" dirty="0">
                <a:solidFill>
                  <a:srgbClr val="1F2023"/>
                </a:solidFill>
                <a:latin typeface="Arial MT"/>
                <a:cs typeface="Arial MT"/>
              </a:rPr>
              <a:t>key.</a:t>
            </a:r>
            <a:endParaRPr sz="2600">
              <a:latin typeface="Arial MT"/>
              <a:cs typeface="Arial MT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3962351"/>
            <a:ext cx="6696075" cy="2895648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4490720"/>
            <a:chOff x="0" y="0"/>
            <a:chExt cx="9144000" cy="44907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04077" y="1098041"/>
              <a:ext cx="5754845" cy="33924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86000" y="1828800"/>
              <a:ext cx="4191000" cy="18288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9144000" cy="175260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209" rIns="0" bIns="0" rtlCol="0">
            <a:spAutoFit/>
          </a:bodyPr>
          <a:lstStyle/>
          <a:p>
            <a:pPr marL="904240" marR="5080" indent="503555">
              <a:lnSpc>
                <a:spcPct val="100000"/>
              </a:lnSpc>
              <a:spcBef>
                <a:spcPts val="100"/>
              </a:spcBef>
            </a:pPr>
            <a:r>
              <a:rPr sz="5400" u="sng" spc="55" dirty="0">
                <a:solidFill>
                  <a:srgbClr val="622422"/>
                </a:solidFill>
                <a:uFill>
                  <a:solidFill>
                    <a:srgbClr val="622422"/>
                  </a:solidFill>
                </a:uFill>
                <a:latin typeface="Arial"/>
                <a:cs typeface="Arial"/>
              </a:rPr>
              <a:t>COMMON</a:t>
            </a:r>
            <a:r>
              <a:rPr sz="5400" u="sng" spc="-170" dirty="0">
                <a:solidFill>
                  <a:srgbClr val="622422"/>
                </a:solidFill>
                <a:uFill>
                  <a:solidFill>
                    <a:srgbClr val="622422"/>
                  </a:solidFill>
                </a:uFill>
                <a:latin typeface="Arial"/>
                <a:cs typeface="Arial"/>
              </a:rPr>
              <a:t> </a:t>
            </a:r>
            <a:r>
              <a:rPr sz="5400" u="sng" spc="-10" dirty="0">
                <a:solidFill>
                  <a:srgbClr val="622422"/>
                </a:solidFill>
                <a:uFill>
                  <a:solidFill>
                    <a:srgbClr val="622422"/>
                  </a:solidFill>
                </a:uFill>
                <a:latin typeface="Arial"/>
                <a:cs typeface="Arial"/>
              </a:rPr>
              <a:t>SOCIAL</a:t>
            </a:r>
            <a:r>
              <a:rPr sz="5400" spc="-10" dirty="0">
                <a:solidFill>
                  <a:srgbClr val="622422"/>
                </a:solidFill>
                <a:latin typeface="Arial"/>
                <a:cs typeface="Arial"/>
              </a:rPr>
              <a:t> </a:t>
            </a:r>
            <a:r>
              <a:rPr sz="5400" u="sng" spc="75" dirty="0">
                <a:solidFill>
                  <a:srgbClr val="622422"/>
                </a:solidFill>
                <a:uFill>
                  <a:solidFill>
                    <a:srgbClr val="622422"/>
                  </a:solidFill>
                </a:uFill>
                <a:latin typeface="Arial"/>
                <a:cs typeface="Arial"/>
              </a:rPr>
              <a:t>NETWORKING</a:t>
            </a:r>
            <a:r>
              <a:rPr sz="5400" u="sng" spc="-150" dirty="0">
                <a:solidFill>
                  <a:srgbClr val="622422"/>
                </a:solidFill>
                <a:uFill>
                  <a:solidFill>
                    <a:srgbClr val="622422"/>
                  </a:solidFill>
                </a:uFill>
                <a:latin typeface="Arial"/>
                <a:cs typeface="Arial"/>
              </a:rPr>
              <a:t> </a:t>
            </a:r>
            <a:r>
              <a:rPr sz="5400" u="sng" spc="-10" dirty="0">
                <a:solidFill>
                  <a:srgbClr val="622422"/>
                </a:solidFill>
                <a:uFill>
                  <a:solidFill>
                    <a:srgbClr val="622422"/>
                  </a:solidFill>
                </a:uFill>
                <a:latin typeface="Arial"/>
                <a:cs typeface="Arial"/>
              </a:rPr>
              <a:t>SITES</a:t>
            </a:r>
            <a:endParaRPr sz="5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7840" y="3561841"/>
            <a:ext cx="8449945" cy="309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715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28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social</a:t>
            </a:r>
            <a:r>
              <a:rPr sz="28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networking</a:t>
            </a:r>
            <a:r>
              <a:rPr sz="28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service</a:t>
            </a:r>
            <a:r>
              <a:rPr sz="28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(also</a:t>
            </a:r>
            <a:r>
              <a:rPr sz="28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social</a:t>
            </a:r>
            <a:r>
              <a:rPr sz="28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networking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site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,</a:t>
            </a:r>
            <a:r>
              <a:rPr sz="28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or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SNS</a:t>
            </a:r>
            <a:r>
              <a:rPr sz="28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or</a:t>
            </a:r>
            <a:r>
              <a:rPr sz="28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social</a:t>
            </a:r>
            <a:r>
              <a:rPr sz="28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media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)</a:t>
            </a:r>
            <a:r>
              <a:rPr sz="28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is</a:t>
            </a:r>
            <a:r>
              <a:rPr sz="28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an</a:t>
            </a:r>
            <a:r>
              <a:rPr sz="28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online</a:t>
            </a:r>
            <a:r>
              <a:rPr sz="2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platform</a:t>
            </a:r>
            <a:r>
              <a:rPr sz="28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Calibri"/>
                <a:cs typeface="Calibri"/>
              </a:rPr>
              <a:t>which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people</a:t>
            </a:r>
            <a:r>
              <a:rPr sz="28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use</a:t>
            </a:r>
            <a:r>
              <a:rPr sz="2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28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build</a:t>
            </a:r>
            <a:r>
              <a:rPr sz="2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social</a:t>
            </a:r>
            <a:r>
              <a:rPr sz="2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networks</a:t>
            </a:r>
            <a:r>
              <a:rPr sz="28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or</a:t>
            </a:r>
            <a:r>
              <a:rPr sz="28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social</a:t>
            </a:r>
            <a:r>
              <a:rPr sz="2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relations</a:t>
            </a:r>
            <a:r>
              <a:rPr sz="28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with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other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people</a:t>
            </a:r>
            <a:r>
              <a:rPr sz="28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who</a:t>
            </a:r>
            <a:r>
              <a:rPr sz="28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share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similar</a:t>
            </a:r>
            <a:r>
              <a:rPr sz="28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personal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or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Calibri"/>
                <a:cs typeface="Calibri"/>
              </a:rPr>
              <a:t>career interests,</a:t>
            </a:r>
            <a:r>
              <a:rPr sz="2800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activities,</a:t>
            </a:r>
            <a:r>
              <a:rPr sz="2800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backgrounds</a:t>
            </a:r>
            <a:r>
              <a:rPr sz="28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or</a:t>
            </a:r>
            <a:r>
              <a:rPr sz="2800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Calibri"/>
                <a:cs typeface="Calibri"/>
              </a:rPr>
              <a:t>real-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life</a:t>
            </a:r>
            <a:r>
              <a:rPr sz="2800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Calibri"/>
                <a:cs typeface="Calibri"/>
              </a:rPr>
              <a:t>connections.</a:t>
            </a:r>
            <a:endParaRPr sz="2800">
              <a:latin typeface="Calibri"/>
              <a:cs typeface="Calibri"/>
            </a:endParaRPr>
          </a:p>
          <a:p>
            <a:pPr marL="12700" marR="766445" indent="571500">
              <a:lnSpc>
                <a:spcPct val="100000"/>
              </a:lnSpc>
              <a:spcBef>
                <a:spcPts val="675"/>
              </a:spcBef>
            </a:pP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People</a:t>
            </a:r>
            <a:r>
              <a:rPr sz="28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who</a:t>
            </a:r>
            <a:r>
              <a:rPr sz="28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have</a:t>
            </a:r>
            <a:r>
              <a:rPr sz="2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set</a:t>
            </a:r>
            <a:r>
              <a:rPr sz="2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up</a:t>
            </a:r>
            <a:r>
              <a:rPr sz="28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their</a:t>
            </a:r>
            <a:r>
              <a:rPr sz="2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profile</a:t>
            </a:r>
            <a:r>
              <a:rPr sz="28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on</a:t>
            </a:r>
            <a:r>
              <a:rPr sz="28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2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same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platform</a:t>
            </a:r>
            <a:r>
              <a:rPr sz="2800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are</a:t>
            </a:r>
            <a:r>
              <a:rPr sz="28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called</a:t>
            </a:r>
            <a:r>
              <a:rPr sz="28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as</a:t>
            </a:r>
            <a:r>
              <a:rPr sz="2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online</a:t>
            </a:r>
            <a:r>
              <a:rPr sz="28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friends.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91300" y="2621642"/>
            <a:ext cx="1857375" cy="31432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67400" y="0"/>
              <a:ext cx="3200400" cy="233580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5867400" cy="324802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276650"/>
              <a:ext cx="9144000" cy="358134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0" y="1607692"/>
            <a:ext cx="6172200" cy="5174615"/>
          </a:xfrm>
          <a:custGeom>
            <a:avLst/>
            <a:gdLst/>
            <a:ahLst/>
            <a:cxnLst/>
            <a:rect l="l" t="t" r="r" b="b"/>
            <a:pathLst>
              <a:path w="6172200" h="5174615">
                <a:moveTo>
                  <a:pt x="0" y="5174105"/>
                </a:moveTo>
                <a:lnTo>
                  <a:pt x="6172200" y="5174105"/>
                </a:lnTo>
                <a:lnTo>
                  <a:pt x="6172200" y="0"/>
                </a:lnTo>
                <a:lnTo>
                  <a:pt x="0" y="0"/>
                </a:lnTo>
                <a:lnTo>
                  <a:pt x="0" y="5174105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54939" y="1588515"/>
            <a:ext cx="6014720" cy="518414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6350" indent="205740" algn="just">
              <a:lnSpc>
                <a:spcPct val="101499"/>
              </a:lnSpc>
              <a:spcBef>
                <a:spcPts val="60"/>
              </a:spcBef>
            </a:pPr>
            <a:r>
              <a:rPr sz="2000" dirty="0">
                <a:latin typeface="Calibri"/>
                <a:cs typeface="Calibri"/>
              </a:rPr>
              <a:t>Our</a:t>
            </a:r>
            <a:r>
              <a:rPr sz="2000" spc="3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life</a:t>
            </a:r>
            <a:r>
              <a:rPr sz="2000" spc="409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409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totally</a:t>
            </a:r>
            <a:r>
              <a:rPr sz="2000" spc="409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dependent</a:t>
            </a:r>
            <a:r>
              <a:rPr sz="2000" spc="409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Social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media-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either </a:t>
            </a:r>
            <a:r>
              <a:rPr sz="2000" dirty="0">
                <a:latin typeface="Calibri"/>
                <a:cs typeface="Calibri"/>
              </a:rPr>
              <a:t>directly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indirectly.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But,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if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anyone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thinks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that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he/she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will </a:t>
            </a:r>
            <a:r>
              <a:rPr sz="2000" dirty="0">
                <a:latin typeface="Calibri"/>
                <a:cs typeface="Calibri"/>
              </a:rPr>
              <a:t>remain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entirely</a:t>
            </a:r>
            <a:r>
              <a:rPr sz="2000" spc="2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anonymous</a:t>
            </a:r>
            <a:r>
              <a:rPr sz="2000" spc="2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pose</a:t>
            </a:r>
            <a:r>
              <a:rPr sz="2000" spc="2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threat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others </a:t>
            </a:r>
            <a:r>
              <a:rPr sz="2000" dirty="0">
                <a:latin typeface="Calibri"/>
                <a:cs typeface="Calibri"/>
              </a:rPr>
              <a:t>then,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he/she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absolute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fool’s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paradise.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Let’s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how...</a:t>
            </a:r>
            <a:endParaRPr sz="2000">
              <a:latin typeface="Calibri"/>
              <a:cs typeface="Calibri"/>
            </a:endParaRPr>
          </a:p>
          <a:p>
            <a:pPr marL="353695">
              <a:lnSpc>
                <a:spcPct val="100000"/>
              </a:lnSpc>
              <a:spcBef>
                <a:spcPts val="550"/>
              </a:spcBef>
            </a:pPr>
            <a:r>
              <a:rPr sz="2400" b="1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DIGITAL</a:t>
            </a:r>
            <a:r>
              <a:rPr sz="2400" b="1" u="sng" spc="-9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FOOTPRINT:</a:t>
            </a:r>
            <a:endParaRPr sz="2400">
              <a:latin typeface="Calibri"/>
              <a:cs typeface="Calibri"/>
            </a:endParaRPr>
          </a:p>
          <a:p>
            <a:pPr marL="12700" marR="5080" indent="204470" algn="just">
              <a:lnSpc>
                <a:spcPct val="100000"/>
              </a:lnSpc>
              <a:spcBef>
                <a:spcPts val="575"/>
              </a:spcBef>
            </a:pPr>
            <a:r>
              <a:rPr sz="2400" b="1" dirty="0">
                <a:latin typeface="Calibri"/>
                <a:cs typeface="Calibri"/>
              </a:rPr>
              <a:t>Whatever</a:t>
            </a:r>
            <a:r>
              <a:rPr sz="2400" b="1" spc="295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we</a:t>
            </a:r>
            <a:r>
              <a:rPr sz="2400" b="1" spc="290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do</a:t>
            </a:r>
            <a:r>
              <a:rPr sz="2400" b="1" spc="295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online,</a:t>
            </a:r>
            <a:r>
              <a:rPr sz="2400" b="1" spc="290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either</a:t>
            </a:r>
            <a:r>
              <a:rPr sz="2400" b="1" spc="295" dirty="0">
                <a:latin typeface="Calibri"/>
                <a:cs typeface="Calibri"/>
              </a:rPr>
              <a:t>   </a:t>
            </a:r>
            <a:r>
              <a:rPr sz="2400" b="1" spc="-20" dirty="0">
                <a:latin typeface="Calibri"/>
                <a:cs typeface="Calibri"/>
              </a:rPr>
              <a:t>post </a:t>
            </a:r>
            <a:r>
              <a:rPr sz="2400" b="1" dirty="0">
                <a:latin typeface="Calibri"/>
                <a:cs typeface="Calibri"/>
              </a:rPr>
              <a:t>something</a:t>
            </a:r>
            <a:r>
              <a:rPr sz="2400" b="1" spc="130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or</a:t>
            </a:r>
            <a:r>
              <a:rPr sz="2400" b="1" spc="120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visit</a:t>
            </a:r>
            <a:r>
              <a:rPr sz="2400" b="1" spc="125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friends’</a:t>
            </a:r>
            <a:r>
              <a:rPr sz="2400" b="1" spc="130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pages</a:t>
            </a:r>
            <a:r>
              <a:rPr sz="2400" b="1" spc="130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or</a:t>
            </a:r>
            <a:r>
              <a:rPr sz="2400" b="1" spc="120" dirty="0">
                <a:latin typeface="Calibri"/>
                <a:cs typeface="Calibri"/>
              </a:rPr>
              <a:t>  </a:t>
            </a:r>
            <a:r>
              <a:rPr sz="2400" b="1" spc="-10" dirty="0">
                <a:latin typeface="Calibri"/>
                <a:cs typeface="Calibri"/>
              </a:rPr>
              <a:t>search </a:t>
            </a:r>
            <a:r>
              <a:rPr sz="2400" b="1" dirty="0">
                <a:latin typeface="Calibri"/>
                <a:cs typeface="Calibri"/>
              </a:rPr>
              <a:t>anything</a:t>
            </a:r>
            <a:r>
              <a:rPr sz="2400" b="1" spc="3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on</a:t>
            </a:r>
            <a:r>
              <a:rPr sz="2400" b="1" spc="30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Internet</a:t>
            </a:r>
            <a:r>
              <a:rPr sz="2400" b="1" spc="3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etc.</a:t>
            </a:r>
            <a:r>
              <a:rPr sz="2400" b="1" spc="30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leaves</a:t>
            </a:r>
            <a:r>
              <a:rPr sz="2400" b="1" spc="3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30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permanent </a:t>
            </a:r>
            <a:r>
              <a:rPr sz="2400" b="1" dirty="0">
                <a:latin typeface="Calibri"/>
                <a:cs typeface="Calibri"/>
              </a:rPr>
              <a:t>foot</a:t>
            </a:r>
            <a:r>
              <a:rPr sz="2400" b="1" spc="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print</a:t>
            </a:r>
            <a:r>
              <a:rPr sz="2400" b="1" spc="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and</a:t>
            </a:r>
            <a:r>
              <a:rPr sz="2400" b="1" spc="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it</a:t>
            </a:r>
            <a:r>
              <a:rPr sz="2400" b="1" spc="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remains</a:t>
            </a:r>
            <a:r>
              <a:rPr sz="2400" b="1" spc="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for</a:t>
            </a:r>
            <a:r>
              <a:rPr sz="2400" b="1" spc="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years</a:t>
            </a:r>
            <a:r>
              <a:rPr sz="2400" b="1" spc="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storing</a:t>
            </a:r>
            <a:r>
              <a:rPr sz="2400" b="1" spc="2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trails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our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online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activities.</a:t>
            </a:r>
            <a:endParaRPr sz="2400">
              <a:latin typeface="Calibri"/>
              <a:cs typeface="Calibri"/>
            </a:endParaRPr>
          </a:p>
          <a:p>
            <a:pPr marL="12700" marR="5080" indent="228600" algn="just">
              <a:lnSpc>
                <a:spcPct val="100000"/>
              </a:lnSpc>
              <a:spcBef>
                <a:spcPts val="509"/>
              </a:spcBef>
            </a:pP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Digital</a:t>
            </a:r>
            <a:r>
              <a:rPr sz="2000" b="1" spc="185" dirty="0">
                <a:solidFill>
                  <a:srgbClr val="006FC0"/>
                </a:solidFill>
                <a:latin typeface="Calibri"/>
                <a:cs typeface="Calibri"/>
              </a:rPr>
              <a:t>  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footprints</a:t>
            </a:r>
            <a:r>
              <a:rPr sz="2000" b="1" spc="190" dirty="0">
                <a:solidFill>
                  <a:srgbClr val="006FC0"/>
                </a:solidFill>
                <a:latin typeface="Calibri"/>
                <a:cs typeface="Calibri"/>
              </a:rPr>
              <a:t>  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are</a:t>
            </a:r>
            <a:r>
              <a:rPr sz="2000" b="1" spc="195" dirty="0">
                <a:solidFill>
                  <a:srgbClr val="006FC0"/>
                </a:solidFill>
                <a:latin typeface="Calibri"/>
                <a:cs typeface="Calibri"/>
              </a:rPr>
              <a:t>  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the</a:t>
            </a:r>
            <a:r>
              <a:rPr sz="2000" b="1" spc="195" dirty="0">
                <a:solidFill>
                  <a:srgbClr val="006FC0"/>
                </a:solidFill>
                <a:latin typeface="Calibri"/>
                <a:cs typeface="Calibri"/>
              </a:rPr>
              <a:t>  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records</a:t>
            </a:r>
            <a:r>
              <a:rPr sz="2000" b="1" spc="190" dirty="0">
                <a:solidFill>
                  <a:srgbClr val="006FC0"/>
                </a:solidFill>
                <a:latin typeface="Calibri"/>
                <a:cs typeface="Calibri"/>
              </a:rPr>
              <a:t>  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and</a:t>
            </a:r>
            <a:r>
              <a:rPr sz="2000" b="1" spc="195" dirty="0">
                <a:solidFill>
                  <a:srgbClr val="006FC0"/>
                </a:solidFill>
                <a:latin typeface="Calibri"/>
                <a:cs typeface="Calibri"/>
              </a:rPr>
              <a:t>   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traces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individuals’</a:t>
            </a:r>
            <a:r>
              <a:rPr sz="2000" b="1" spc="26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activities</a:t>
            </a:r>
            <a:r>
              <a:rPr sz="2000" b="1" spc="27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which</a:t>
            </a:r>
            <a:r>
              <a:rPr sz="2000" b="1" spc="26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are</a:t>
            </a:r>
            <a:r>
              <a:rPr sz="2000" b="1" spc="27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stored</a:t>
            </a:r>
            <a:r>
              <a:rPr sz="2000" b="1" spc="28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permanently</a:t>
            </a:r>
            <a:r>
              <a:rPr sz="2000" b="1" spc="27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06FC0"/>
                </a:solidFill>
                <a:latin typeface="Calibri"/>
                <a:cs typeface="Calibri"/>
              </a:rPr>
              <a:t>as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they</a:t>
            </a:r>
            <a:r>
              <a:rPr sz="2000" b="1" spc="240" dirty="0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use</a:t>
            </a:r>
            <a:r>
              <a:rPr sz="2000" b="1" spc="240" dirty="0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the</a:t>
            </a:r>
            <a:r>
              <a:rPr sz="2000" b="1" spc="240" dirty="0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Internet.</a:t>
            </a:r>
            <a:r>
              <a:rPr sz="2000" b="1" spc="235" dirty="0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These</a:t>
            </a:r>
            <a:r>
              <a:rPr sz="2000" b="1" i="1" spc="240" dirty="0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footprints</a:t>
            </a:r>
            <a:r>
              <a:rPr sz="2000" b="1" i="1" spc="229" dirty="0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may</a:t>
            </a:r>
            <a:r>
              <a:rPr sz="2000" b="1" i="1" spc="240" dirty="0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sz="2000" b="1" i="1" spc="-20" dirty="0">
                <a:solidFill>
                  <a:srgbClr val="006FC0"/>
                </a:solidFill>
                <a:latin typeface="Calibri"/>
                <a:cs typeface="Calibri"/>
              </a:rPr>
              <a:t>pose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potential</a:t>
            </a:r>
            <a:r>
              <a:rPr sz="2000" b="1" i="1" spc="155" dirty="0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threat</a:t>
            </a:r>
            <a:r>
              <a:rPr sz="2000" b="1" i="1" spc="150" dirty="0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/</a:t>
            </a:r>
            <a:r>
              <a:rPr sz="2000" b="1" i="1" spc="155" dirty="0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danger</a:t>
            </a:r>
            <a:r>
              <a:rPr sz="2000" b="1" i="1" spc="155" dirty="0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at</a:t>
            </a:r>
            <a:r>
              <a:rPr sz="2000" b="1" i="1" spc="150" dirty="0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a</a:t>
            </a:r>
            <a:r>
              <a:rPr sz="2000" b="1" i="1" spc="155" dirty="0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later</a:t>
            </a:r>
            <a:r>
              <a:rPr sz="2000" b="1" i="1" spc="155" dirty="0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stage</a:t>
            </a:r>
            <a:r>
              <a:rPr sz="2000" b="1" i="1" spc="160" dirty="0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in</a:t>
            </a:r>
            <a:r>
              <a:rPr sz="2000" b="1" i="1" spc="155" dirty="0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sz="2000" b="1" i="1" spc="-20" dirty="0">
                <a:solidFill>
                  <a:srgbClr val="006FC0"/>
                </a:solidFill>
                <a:latin typeface="Calibri"/>
                <a:cs typeface="Calibri"/>
              </a:rPr>
              <a:t>your </a:t>
            </a:r>
            <a:r>
              <a:rPr sz="2000" b="1" i="1" spc="-10" dirty="0">
                <a:solidFill>
                  <a:srgbClr val="006FC0"/>
                </a:solidFill>
                <a:latin typeface="Calibri"/>
                <a:cs typeface="Calibri"/>
              </a:rPr>
              <a:t>personal/professional</a:t>
            </a:r>
            <a:r>
              <a:rPr sz="2000" b="1" i="1" spc="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i="1" spc="-20" dirty="0">
                <a:solidFill>
                  <a:srgbClr val="006FC0"/>
                </a:solidFill>
                <a:latin typeface="Calibri"/>
                <a:cs typeface="Calibri"/>
              </a:rPr>
              <a:t>life.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9144000" cy="6791325"/>
            <a:chOff x="0" y="0"/>
            <a:chExt cx="9144000" cy="6791325"/>
          </a:xfrm>
        </p:grpSpPr>
        <p:sp>
          <p:nvSpPr>
            <p:cNvPr id="5" name="object 5"/>
            <p:cNvSpPr/>
            <p:nvPr/>
          </p:nvSpPr>
          <p:spPr>
            <a:xfrm>
              <a:off x="0" y="838250"/>
              <a:ext cx="9144000" cy="769620"/>
            </a:xfrm>
            <a:custGeom>
              <a:avLst/>
              <a:gdLst/>
              <a:ahLst/>
              <a:cxnLst/>
              <a:rect l="l" t="t" r="r" b="b"/>
              <a:pathLst>
                <a:path w="9144000" h="769619">
                  <a:moveTo>
                    <a:pt x="9144000" y="0"/>
                  </a:moveTo>
                  <a:lnTo>
                    <a:pt x="0" y="0"/>
                  </a:lnTo>
                  <a:lnTo>
                    <a:pt x="0" y="769442"/>
                  </a:lnTo>
                  <a:lnTo>
                    <a:pt x="9144000" y="76944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E6DF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2896" y="707898"/>
              <a:ext cx="7034022" cy="122681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8175" y="1469136"/>
              <a:ext cx="6363462" cy="8686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52555" y="3222083"/>
              <a:ext cx="2854559" cy="353892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243573" y="3213162"/>
              <a:ext cx="2876550" cy="3573779"/>
            </a:xfrm>
            <a:custGeom>
              <a:avLst/>
              <a:gdLst/>
              <a:ahLst/>
              <a:cxnLst/>
              <a:rect l="l" t="t" r="r" b="b"/>
              <a:pathLst>
                <a:path w="2876550" h="3573779">
                  <a:moveTo>
                    <a:pt x="0" y="3573399"/>
                  </a:moveTo>
                  <a:lnTo>
                    <a:pt x="2876550" y="3573399"/>
                  </a:lnTo>
                  <a:lnTo>
                    <a:pt x="2876550" y="0"/>
                  </a:lnTo>
                  <a:lnTo>
                    <a:pt x="0" y="0"/>
                  </a:lnTo>
                  <a:lnTo>
                    <a:pt x="0" y="3573399"/>
                  </a:lnTo>
                  <a:close/>
                </a:path>
              </a:pathLst>
            </a:custGeom>
            <a:ln w="9525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0"/>
              <a:ext cx="9144000" cy="990600"/>
            </a:xfrm>
            <a:custGeom>
              <a:avLst/>
              <a:gdLst/>
              <a:ahLst/>
              <a:cxnLst/>
              <a:rect l="l" t="t" r="r" b="b"/>
              <a:pathLst>
                <a:path w="9144000" h="990600">
                  <a:moveTo>
                    <a:pt x="9144000" y="0"/>
                  </a:moveTo>
                  <a:lnTo>
                    <a:pt x="0" y="0"/>
                  </a:lnTo>
                  <a:lnTo>
                    <a:pt x="0" y="990600"/>
                  </a:lnTo>
                  <a:lnTo>
                    <a:pt x="9144000" y="9906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E6DF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703580" y="-46990"/>
            <a:ext cx="772985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489325" algn="l"/>
                <a:tab pos="5192395" algn="l"/>
                <a:tab pos="6068695" algn="l"/>
              </a:tabLst>
            </a:pPr>
            <a:r>
              <a:rPr sz="3200" i="1" spc="-10" dirty="0">
                <a:solidFill>
                  <a:srgbClr val="6F2F9F"/>
                </a:solidFill>
                <a:latin typeface="Verdana"/>
                <a:cs typeface="Verdana"/>
              </a:rPr>
              <a:t>APPROPRIATE</a:t>
            </a:r>
            <a:r>
              <a:rPr sz="3200" i="1" dirty="0">
                <a:solidFill>
                  <a:srgbClr val="6F2F9F"/>
                </a:solidFill>
                <a:latin typeface="Verdana"/>
                <a:cs typeface="Verdana"/>
              </a:rPr>
              <a:t>	</a:t>
            </a:r>
            <a:r>
              <a:rPr sz="3200" i="1" spc="-10" dirty="0">
                <a:solidFill>
                  <a:srgbClr val="6F2F9F"/>
                </a:solidFill>
                <a:latin typeface="Verdana"/>
                <a:cs typeface="Verdana"/>
              </a:rPr>
              <a:t>USAGE</a:t>
            </a:r>
            <a:r>
              <a:rPr sz="3200" i="1" dirty="0">
                <a:solidFill>
                  <a:srgbClr val="6F2F9F"/>
                </a:solidFill>
                <a:latin typeface="Verdana"/>
                <a:cs typeface="Verdana"/>
              </a:rPr>
              <a:t>	</a:t>
            </a:r>
            <a:r>
              <a:rPr sz="3200" i="1" spc="-25" dirty="0">
                <a:solidFill>
                  <a:srgbClr val="6F2F9F"/>
                </a:solidFill>
                <a:latin typeface="Verdana"/>
                <a:cs typeface="Verdana"/>
              </a:rPr>
              <a:t>OF</a:t>
            </a:r>
            <a:r>
              <a:rPr sz="3200" i="1" dirty="0">
                <a:solidFill>
                  <a:srgbClr val="6F2F9F"/>
                </a:solidFill>
                <a:latin typeface="Verdana"/>
                <a:cs typeface="Verdana"/>
              </a:rPr>
              <a:t>	</a:t>
            </a:r>
            <a:r>
              <a:rPr sz="3200" i="1" spc="-100" dirty="0">
                <a:solidFill>
                  <a:srgbClr val="6F2F9F"/>
                </a:solidFill>
                <a:latin typeface="Verdana"/>
                <a:cs typeface="Verdana"/>
              </a:rPr>
              <a:t>SOCIAL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16152" y="411480"/>
            <a:ext cx="7711440" cy="20320"/>
          </a:xfrm>
          <a:custGeom>
            <a:avLst/>
            <a:gdLst/>
            <a:ahLst/>
            <a:cxnLst/>
            <a:rect l="l" t="t" r="r" b="b"/>
            <a:pathLst>
              <a:path w="7711440" h="20320">
                <a:moveTo>
                  <a:pt x="7711440" y="0"/>
                </a:moveTo>
                <a:lnTo>
                  <a:pt x="0" y="0"/>
                </a:lnTo>
                <a:lnTo>
                  <a:pt x="0" y="19812"/>
                </a:lnTo>
                <a:lnTo>
                  <a:pt x="7711440" y="19812"/>
                </a:lnTo>
                <a:lnTo>
                  <a:pt x="771144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403858" y="440689"/>
            <a:ext cx="6336665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3479"/>
              </a:lnSpc>
              <a:spcBef>
                <a:spcPts val="95"/>
              </a:spcBef>
            </a:pPr>
            <a:r>
              <a:rPr sz="3200" b="1" i="1" u="sng" spc="-20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NETWORKS</a:t>
            </a:r>
            <a:r>
              <a:rPr sz="3200" b="1" i="1" u="sng" spc="-4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 </a:t>
            </a:r>
            <a:r>
              <a:rPr sz="3200" b="1" i="1" u="sng" spc="-5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:</a:t>
            </a:r>
            <a:endParaRPr sz="3200">
              <a:latin typeface="Verdana"/>
              <a:cs typeface="Verdana"/>
            </a:endParaRPr>
          </a:p>
          <a:p>
            <a:pPr algn="ctr">
              <a:lnSpc>
                <a:spcPts val="4920"/>
              </a:lnSpc>
            </a:pPr>
            <a:r>
              <a:rPr sz="4400" u="sng" spc="-2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 Black"/>
                <a:cs typeface="Arial Black"/>
              </a:rPr>
              <a:t>DIGITAL</a:t>
            </a:r>
            <a:r>
              <a:rPr sz="4400" u="sng" spc="-33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 Black"/>
                <a:cs typeface="Arial Black"/>
              </a:rPr>
              <a:t> </a:t>
            </a:r>
            <a:r>
              <a:rPr sz="4400" u="sng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 Black"/>
                <a:cs typeface="Arial Black"/>
              </a:rPr>
              <a:t>FOOTPRINT</a:t>
            </a:r>
            <a:endParaRPr sz="4400">
              <a:latin typeface="Arial Black"/>
              <a:cs typeface="Arial Black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238811" y="1590738"/>
            <a:ext cx="2910205" cy="1619250"/>
            <a:chOff x="6238811" y="1590738"/>
            <a:chExt cx="2910205" cy="1619250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48399" y="1600199"/>
              <a:ext cx="2895600" cy="160020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243573" y="1595500"/>
              <a:ext cx="2900680" cy="1609725"/>
            </a:xfrm>
            <a:custGeom>
              <a:avLst/>
              <a:gdLst/>
              <a:ahLst/>
              <a:cxnLst/>
              <a:rect l="l" t="t" r="r" b="b"/>
              <a:pathLst>
                <a:path w="2900679" h="1609725">
                  <a:moveTo>
                    <a:pt x="2900426" y="0"/>
                  </a:moveTo>
                  <a:lnTo>
                    <a:pt x="0" y="0"/>
                  </a:lnTo>
                  <a:lnTo>
                    <a:pt x="0" y="1609725"/>
                  </a:lnTo>
                  <a:lnTo>
                    <a:pt x="2900426" y="1609725"/>
                  </a:lnTo>
                </a:path>
              </a:pathLst>
            </a:custGeom>
            <a:ln w="9525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945127"/>
            <a:ext cx="7875905" cy="20739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</a:pPr>
            <a:r>
              <a:rPr sz="3200" b="1" dirty="0">
                <a:solidFill>
                  <a:srgbClr val="C00000"/>
                </a:solidFill>
                <a:latin typeface="Comic Sans MS"/>
                <a:cs typeface="Comic Sans MS"/>
              </a:rPr>
              <a:t>“Be</a:t>
            </a:r>
            <a:r>
              <a:rPr sz="3200" b="1" spc="-6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omic Sans MS"/>
                <a:cs typeface="Comic Sans MS"/>
              </a:rPr>
              <a:t>smart,</a:t>
            </a:r>
            <a:r>
              <a:rPr sz="3200" b="1" spc="-5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omic Sans MS"/>
                <a:cs typeface="Comic Sans MS"/>
              </a:rPr>
              <a:t>but</a:t>
            </a:r>
            <a:r>
              <a:rPr sz="3200" b="1" spc="-7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omic Sans MS"/>
                <a:cs typeface="Comic Sans MS"/>
              </a:rPr>
              <a:t>don’t</a:t>
            </a:r>
            <a:r>
              <a:rPr sz="3200" b="1" spc="-4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omic Sans MS"/>
                <a:cs typeface="Comic Sans MS"/>
              </a:rPr>
              <a:t>let</a:t>
            </a:r>
            <a:r>
              <a:rPr sz="3200" b="1" spc="-7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omic Sans MS"/>
                <a:cs typeface="Comic Sans MS"/>
              </a:rPr>
              <a:t>the</a:t>
            </a:r>
            <a:r>
              <a:rPr sz="3200" b="1" spc="-6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3200" b="1" spc="-10" dirty="0">
                <a:solidFill>
                  <a:srgbClr val="C00000"/>
                </a:solidFill>
                <a:latin typeface="Comic Sans MS"/>
                <a:cs typeface="Comic Sans MS"/>
              </a:rPr>
              <a:t>technology </a:t>
            </a:r>
            <a:r>
              <a:rPr sz="3200" b="1" dirty="0">
                <a:solidFill>
                  <a:srgbClr val="C00000"/>
                </a:solidFill>
                <a:latin typeface="Comic Sans MS"/>
                <a:cs typeface="Comic Sans MS"/>
              </a:rPr>
              <a:t>be</a:t>
            </a:r>
            <a:r>
              <a:rPr sz="3200" b="1" spc="-8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omic Sans MS"/>
                <a:cs typeface="Comic Sans MS"/>
              </a:rPr>
              <a:t>smarter</a:t>
            </a:r>
            <a:r>
              <a:rPr sz="3200" b="1" spc="-7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omic Sans MS"/>
                <a:cs typeface="Comic Sans MS"/>
              </a:rPr>
              <a:t>than</a:t>
            </a:r>
            <a:r>
              <a:rPr sz="3200" b="1" spc="-8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omic Sans MS"/>
                <a:cs typeface="Comic Sans MS"/>
              </a:rPr>
              <a:t>you.</a:t>
            </a:r>
            <a:r>
              <a:rPr sz="3200" b="1" spc="-7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omic Sans MS"/>
                <a:cs typeface="Comic Sans MS"/>
              </a:rPr>
              <a:t>Let</a:t>
            </a:r>
            <a:r>
              <a:rPr sz="3200" b="1" spc="-8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omic Sans MS"/>
                <a:cs typeface="Comic Sans MS"/>
              </a:rPr>
              <a:t>your</a:t>
            </a:r>
            <a:r>
              <a:rPr sz="3200" b="1" spc="-7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3200" b="1" spc="-10" dirty="0">
                <a:solidFill>
                  <a:srgbClr val="C00000"/>
                </a:solidFill>
                <a:latin typeface="Comic Sans MS"/>
                <a:cs typeface="Comic Sans MS"/>
              </a:rPr>
              <a:t>brain </a:t>
            </a:r>
            <a:r>
              <a:rPr sz="3200" b="1" dirty="0">
                <a:solidFill>
                  <a:srgbClr val="C00000"/>
                </a:solidFill>
                <a:latin typeface="Comic Sans MS"/>
                <a:cs typeface="Comic Sans MS"/>
              </a:rPr>
              <a:t>work</a:t>
            </a:r>
            <a:r>
              <a:rPr sz="3200" b="1" spc="-8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omic Sans MS"/>
                <a:cs typeface="Comic Sans MS"/>
              </a:rPr>
              <a:t>more</a:t>
            </a:r>
            <a:r>
              <a:rPr sz="3200" b="1" spc="-7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omic Sans MS"/>
                <a:cs typeface="Comic Sans MS"/>
              </a:rPr>
              <a:t>than</a:t>
            </a:r>
            <a:r>
              <a:rPr sz="3200" b="1" spc="-8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omic Sans MS"/>
                <a:cs typeface="Comic Sans MS"/>
              </a:rPr>
              <a:t>your</a:t>
            </a:r>
            <a:r>
              <a:rPr sz="3200" b="1" spc="-9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3200" b="1" spc="-10" dirty="0">
                <a:solidFill>
                  <a:srgbClr val="C00000"/>
                </a:solidFill>
                <a:latin typeface="Comic Sans MS"/>
                <a:cs typeface="Comic Sans MS"/>
              </a:rPr>
              <a:t>fingers.”</a:t>
            </a:r>
            <a:endParaRPr sz="3200">
              <a:latin typeface="Comic Sans MS"/>
              <a:cs typeface="Comic Sans MS"/>
            </a:endParaRPr>
          </a:p>
          <a:p>
            <a:pPr marL="2755900">
              <a:lnSpc>
                <a:spcPct val="100000"/>
              </a:lnSpc>
              <a:spcBef>
                <a:spcPts val="770"/>
              </a:spcBef>
            </a:pPr>
            <a:r>
              <a:rPr sz="3200" b="1" spc="-10" dirty="0">
                <a:solidFill>
                  <a:srgbClr val="375F92"/>
                </a:solidFill>
                <a:latin typeface="Comic Sans MS"/>
                <a:cs typeface="Comic Sans MS"/>
              </a:rPr>
              <a:t>-</a:t>
            </a:r>
            <a:r>
              <a:rPr sz="3200" b="1" dirty="0">
                <a:solidFill>
                  <a:srgbClr val="375F92"/>
                </a:solidFill>
                <a:latin typeface="Comic Sans MS"/>
                <a:cs typeface="Comic Sans MS"/>
              </a:rPr>
              <a:t>-</a:t>
            </a:r>
            <a:r>
              <a:rPr sz="3200" b="1" spc="-5" dirty="0">
                <a:solidFill>
                  <a:srgbClr val="375F92"/>
                </a:solidFill>
                <a:latin typeface="Comic Sans MS"/>
                <a:cs typeface="Comic Sans MS"/>
              </a:rPr>
              <a:t> </a:t>
            </a:r>
            <a:r>
              <a:rPr sz="3200" b="1" dirty="0">
                <a:solidFill>
                  <a:srgbClr val="375F92"/>
                </a:solidFill>
                <a:latin typeface="Comic Sans MS"/>
                <a:cs typeface="Comic Sans MS"/>
              </a:rPr>
              <a:t>Payal </a:t>
            </a:r>
            <a:r>
              <a:rPr sz="3200" b="1" spc="-10" dirty="0">
                <a:solidFill>
                  <a:srgbClr val="375F92"/>
                </a:solidFill>
                <a:latin typeface="Comic Sans MS"/>
                <a:cs typeface="Comic Sans MS"/>
              </a:rPr>
              <a:t>Bhattacharjee</a:t>
            </a:r>
            <a:endParaRPr sz="3200">
              <a:latin typeface="Comic Sans MS"/>
              <a:cs typeface="Comic Sans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35052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8229600" cy="685800"/>
          </a:xfrm>
          <a:custGeom>
            <a:avLst/>
            <a:gdLst/>
            <a:ahLst/>
            <a:cxnLst/>
            <a:rect l="l" t="t" r="r" b="b"/>
            <a:pathLst>
              <a:path w="8229600" h="685800">
                <a:moveTo>
                  <a:pt x="0" y="685800"/>
                </a:moveTo>
                <a:lnTo>
                  <a:pt x="8229600" y="685800"/>
                </a:lnTo>
                <a:lnTo>
                  <a:pt x="82296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E6DF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71142" y="-104902"/>
            <a:ext cx="46894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u="sng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omic Sans MS"/>
                <a:cs typeface="Comic Sans MS"/>
              </a:rPr>
              <a:t>Privacy</a:t>
            </a:r>
            <a:r>
              <a:rPr sz="4800" u="sng" spc="-14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omic Sans MS"/>
                <a:cs typeface="Comic Sans MS"/>
              </a:rPr>
              <a:t> </a:t>
            </a:r>
            <a:r>
              <a:rPr sz="4800" u="sng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omic Sans MS"/>
                <a:cs typeface="Comic Sans MS"/>
              </a:rPr>
              <a:t>settings</a:t>
            </a:r>
            <a:endParaRPr sz="4800">
              <a:latin typeface="Comic Sans MS"/>
              <a:cs typeface="Comic Sans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685800"/>
            <a:ext cx="6553200" cy="3429000"/>
          </a:xfrm>
          <a:custGeom>
            <a:avLst/>
            <a:gdLst/>
            <a:ahLst/>
            <a:cxnLst/>
            <a:rect l="l" t="t" r="r" b="b"/>
            <a:pathLst>
              <a:path w="6553200" h="3429000">
                <a:moveTo>
                  <a:pt x="6553200" y="0"/>
                </a:moveTo>
                <a:lnTo>
                  <a:pt x="0" y="0"/>
                </a:lnTo>
                <a:lnTo>
                  <a:pt x="0" y="3429000"/>
                </a:lnTo>
                <a:lnTo>
                  <a:pt x="6553200" y="3429000"/>
                </a:lnTo>
                <a:lnTo>
                  <a:pt x="655320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39166" y="699008"/>
            <a:ext cx="5972175" cy="3310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244" marR="5080" indent="1270"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Just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remember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to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change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default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privacy </a:t>
            </a:r>
            <a:r>
              <a:rPr sz="2400" b="1" dirty="0">
                <a:latin typeface="Calibri"/>
                <a:cs typeface="Calibri"/>
              </a:rPr>
              <a:t>settings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and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set-</a:t>
            </a:r>
            <a:r>
              <a:rPr sz="2400" b="1" dirty="0">
                <a:latin typeface="Calibri"/>
                <a:cs typeface="Calibri"/>
              </a:rPr>
              <a:t>up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your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own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privacy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settings </a:t>
            </a:r>
            <a:r>
              <a:rPr sz="2400" b="1" dirty="0">
                <a:latin typeface="Calibri"/>
                <a:cs typeface="Calibri"/>
              </a:rPr>
              <a:t>for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all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types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social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media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platforms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yourself, </a:t>
            </a:r>
            <a:r>
              <a:rPr sz="2400" b="1" dirty="0">
                <a:latin typeface="Calibri"/>
                <a:cs typeface="Calibri"/>
              </a:rPr>
              <a:t>so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that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you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can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control,</a:t>
            </a:r>
            <a:endParaRPr sz="2400">
              <a:latin typeface="Calibri"/>
              <a:cs typeface="Calibri"/>
            </a:endParaRPr>
          </a:p>
          <a:p>
            <a:pPr marL="372110" indent="-359410">
              <a:lnSpc>
                <a:spcPct val="100000"/>
              </a:lnSpc>
              <a:spcBef>
                <a:spcPts val="615"/>
              </a:spcBef>
              <a:buFont typeface="Wingdings"/>
              <a:buChar char=""/>
              <a:tabLst>
                <a:tab pos="372110" algn="l"/>
              </a:tabLst>
            </a:pP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Who</a:t>
            </a:r>
            <a:r>
              <a:rPr sz="2600" b="1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all</a:t>
            </a:r>
            <a:r>
              <a:rPr sz="2600" b="1" spc="-6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can</a:t>
            </a:r>
            <a:r>
              <a:rPr sz="2600" b="1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see</a:t>
            </a:r>
            <a:r>
              <a:rPr sz="2600" b="1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what</a:t>
            </a:r>
            <a:r>
              <a:rPr sz="2600" b="1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you</a:t>
            </a:r>
            <a:r>
              <a:rPr sz="2600" b="1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have</a:t>
            </a:r>
            <a:r>
              <a:rPr sz="2600" b="1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006FC0"/>
                </a:solidFill>
                <a:latin typeface="Calibri"/>
                <a:cs typeface="Calibri"/>
              </a:rPr>
              <a:t>posted</a:t>
            </a:r>
            <a:endParaRPr sz="2600">
              <a:latin typeface="Calibri"/>
              <a:cs typeface="Calibri"/>
            </a:endParaRPr>
          </a:p>
          <a:p>
            <a:pPr marL="372110" indent="-359410">
              <a:lnSpc>
                <a:spcPct val="100000"/>
              </a:lnSpc>
              <a:spcBef>
                <a:spcPts val="625"/>
              </a:spcBef>
              <a:buFont typeface="Wingdings"/>
              <a:buChar char=""/>
              <a:tabLst>
                <a:tab pos="372110" algn="l"/>
              </a:tabLst>
            </a:pP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Who</a:t>
            </a:r>
            <a:r>
              <a:rPr sz="2600" b="1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all</a:t>
            </a:r>
            <a:r>
              <a:rPr sz="2600" b="1" spc="-6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can</a:t>
            </a:r>
            <a:r>
              <a:rPr sz="2600" b="1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send</a:t>
            </a:r>
            <a:r>
              <a:rPr sz="2600" b="1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requests</a:t>
            </a:r>
            <a:r>
              <a:rPr sz="2600" b="1" spc="-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to</a:t>
            </a:r>
            <a:r>
              <a:rPr sz="2600" b="1" spc="-6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spc="-25" dirty="0">
                <a:solidFill>
                  <a:srgbClr val="006FC0"/>
                </a:solidFill>
                <a:latin typeface="Calibri"/>
                <a:cs typeface="Calibri"/>
              </a:rPr>
              <a:t>you</a:t>
            </a:r>
            <a:endParaRPr sz="2600">
              <a:latin typeface="Calibri"/>
              <a:cs typeface="Calibri"/>
            </a:endParaRPr>
          </a:p>
          <a:p>
            <a:pPr marL="371475" marR="28575" indent="-359410">
              <a:lnSpc>
                <a:spcPct val="100000"/>
              </a:lnSpc>
              <a:spcBef>
                <a:spcPts val="625"/>
              </a:spcBef>
              <a:buFont typeface="Wingdings"/>
              <a:buChar char=""/>
              <a:tabLst>
                <a:tab pos="372745" algn="l"/>
              </a:tabLst>
            </a:pP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What</a:t>
            </a:r>
            <a:r>
              <a:rPr sz="2600" b="1" spc="-4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all</a:t>
            </a:r>
            <a:r>
              <a:rPr sz="2600" b="1" spc="-6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006FC0"/>
                </a:solidFill>
                <a:latin typeface="Calibri"/>
                <a:cs typeface="Calibri"/>
              </a:rPr>
              <a:t>information</a:t>
            </a:r>
            <a:r>
              <a:rPr sz="2600" b="1" spc="-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about</a:t>
            </a:r>
            <a:r>
              <a:rPr sz="2600" b="1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you</a:t>
            </a:r>
            <a:r>
              <a:rPr sz="2600" b="1" spc="-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is</a:t>
            </a:r>
            <a:r>
              <a:rPr sz="2600" b="1" spc="-6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006FC0"/>
                </a:solidFill>
                <a:latin typeface="Calibri"/>
                <a:cs typeface="Calibri"/>
              </a:rPr>
              <a:t>visible 	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to</a:t>
            </a:r>
            <a:r>
              <a:rPr sz="2600" b="1" spc="-8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others,</a:t>
            </a:r>
            <a:r>
              <a:rPr sz="2600" b="1" spc="-6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even</a:t>
            </a:r>
            <a:r>
              <a:rPr sz="2600" b="1" spc="-7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to</a:t>
            </a:r>
            <a:r>
              <a:rPr sz="2600" b="1" spc="-8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your</a:t>
            </a:r>
            <a:r>
              <a:rPr sz="2600" b="1" spc="-6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006FC0"/>
                </a:solidFill>
                <a:latin typeface="Calibri"/>
                <a:cs typeface="Calibri"/>
              </a:rPr>
              <a:t>contacts</a:t>
            </a:r>
            <a:r>
              <a:rPr sz="2600" b="1" spc="-7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spc="-20" dirty="0">
                <a:solidFill>
                  <a:srgbClr val="006FC0"/>
                </a:solidFill>
                <a:latin typeface="Calibri"/>
                <a:cs typeface="Calibri"/>
              </a:rPr>
              <a:t>etc.</a:t>
            </a:r>
            <a:endParaRPr sz="26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-4762"/>
            <a:ext cx="9149080" cy="6863080"/>
            <a:chOff x="0" y="-4762"/>
            <a:chExt cx="9149080" cy="686308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81986" y="2270760"/>
              <a:ext cx="2396490" cy="176783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548373" y="2204973"/>
              <a:ext cx="2595880" cy="1838325"/>
            </a:xfrm>
            <a:custGeom>
              <a:avLst/>
              <a:gdLst/>
              <a:ahLst/>
              <a:cxnLst/>
              <a:rect l="l" t="t" r="r" b="b"/>
              <a:pathLst>
                <a:path w="2595879" h="1838325">
                  <a:moveTo>
                    <a:pt x="2595626" y="0"/>
                  </a:moveTo>
                  <a:lnTo>
                    <a:pt x="0" y="0"/>
                  </a:lnTo>
                  <a:lnTo>
                    <a:pt x="0" y="1838325"/>
                  </a:lnTo>
                  <a:lnTo>
                    <a:pt x="2595626" y="1838325"/>
                  </a:lnTo>
                </a:path>
              </a:pathLst>
            </a:custGeom>
            <a:ln w="9525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038600"/>
              <a:ext cx="9144000" cy="28194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4033837"/>
              <a:ext cx="9144000" cy="0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9144000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81647" y="0"/>
              <a:ext cx="2562352" cy="21336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576948" y="0"/>
              <a:ext cx="2567305" cy="2138680"/>
            </a:xfrm>
            <a:custGeom>
              <a:avLst/>
              <a:gdLst/>
              <a:ahLst/>
              <a:cxnLst/>
              <a:rect l="l" t="t" r="r" b="b"/>
              <a:pathLst>
                <a:path w="2567304" h="2138680">
                  <a:moveTo>
                    <a:pt x="0" y="0"/>
                  </a:moveTo>
                  <a:lnTo>
                    <a:pt x="0" y="2138299"/>
                  </a:lnTo>
                  <a:lnTo>
                    <a:pt x="2567051" y="2138299"/>
                  </a:lnTo>
                </a:path>
              </a:pathLst>
            </a:custGeom>
            <a:ln w="9525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91350" y="1333500"/>
            <a:ext cx="2152650" cy="17907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33654" y="2341371"/>
            <a:ext cx="7995284" cy="3884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74875" marR="1267460" indent="-816610">
              <a:lnSpc>
                <a:spcPct val="100000"/>
              </a:lnSpc>
              <a:spcBef>
                <a:spcPts val="100"/>
              </a:spcBef>
            </a:pPr>
            <a:r>
              <a:rPr sz="4800" b="1" u="sng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libri"/>
                <a:cs typeface="Calibri"/>
              </a:rPr>
              <a:t>CONFIDENTIALITY</a:t>
            </a:r>
            <a:r>
              <a:rPr sz="4800" b="1" u="sng" spc="-8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libri"/>
                <a:cs typeface="Calibri"/>
              </a:rPr>
              <a:t> </a:t>
            </a:r>
            <a:r>
              <a:rPr sz="4800" b="1" u="sng" spc="-2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libri"/>
                <a:cs typeface="Calibri"/>
              </a:rPr>
              <a:t>OF</a:t>
            </a:r>
            <a:r>
              <a:rPr sz="4800" b="1" spc="-2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4800" b="1" u="sng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libri"/>
                <a:cs typeface="Calibri"/>
              </a:rPr>
              <a:t>INFORMATION</a:t>
            </a:r>
            <a:endParaRPr sz="4800">
              <a:latin typeface="Calibri"/>
              <a:cs typeface="Calibri"/>
            </a:endParaRPr>
          </a:p>
          <a:p>
            <a:pPr marL="1119505" marR="5080" indent="-1107440">
              <a:lnSpc>
                <a:spcPct val="100000"/>
              </a:lnSpc>
              <a:spcBef>
                <a:spcPts val="3025"/>
              </a:spcBef>
            </a:pPr>
            <a:r>
              <a:rPr sz="4400" b="1" dirty="0">
                <a:latin typeface="Calibri"/>
                <a:cs typeface="Calibri"/>
              </a:rPr>
              <a:t>Ensures</a:t>
            </a:r>
            <a:r>
              <a:rPr sz="4400" b="1" spc="-135" dirty="0">
                <a:latin typeface="Calibri"/>
                <a:cs typeface="Calibri"/>
              </a:rPr>
              <a:t> </a:t>
            </a:r>
            <a:r>
              <a:rPr sz="4400" b="1" dirty="0">
                <a:latin typeface="Calibri"/>
                <a:cs typeface="Calibri"/>
              </a:rPr>
              <a:t>that</a:t>
            </a:r>
            <a:r>
              <a:rPr sz="4400" b="1" spc="-130" dirty="0">
                <a:latin typeface="Calibri"/>
                <a:cs typeface="Calibri"/>
              </a:rPr>
              <a:t> </a:t>
            </a:r>
            <a:r>
              <a:rPr sz="4400" b="1" dirty="0">
                <a:latin typeface="Calibri"/>
                <a:cs typeface="Calibri"/>
              </a:rPr>
              <a:t>only</a:t>
            </a:r>
            <a:r>
              <a:rPr sz="4400" b="1" spc="-130" dirty="0">
                <a:latin typeface="Calibri"/>
                <a:cs typeface="Calibri"/>
              </a:rPr>
              <a:t> </a:t>
            </a:r>
            <a:r>
              <a:rPr sz="4400" b="1" spc="-10" dirty="0">
                <a:latin typeface="Calibri"/>
                <a:cs typeface="Calibri"/>
              </a:rPr>
              <a:t>authorized</a:t>
            </a:r>
            <a:r>
              <a:rPr sz="4400" b="1" spc="-120" dirty="0">
                <a:latin typeface="Calibri"/>
                <a:cs typeface="Calibri"/>
              </a:rPr>
              <a:t> </a:t>
            </a:r>
            <a:r>
              <a:rPr sz="4400" b="1" spc="-10" dirty="0">
                <a:latin typeface="Calibri"/>
                <a:cs typeface="Calibri"/>
              </a:rPr>
              <a:t>users </a:t>
            </a:r>
            <a:r>
              <a:rPr sz="4400" b="1" dirty="0">
                <a:latin typeface="Calibri"/>
                <a:cs typeface="Calibri"/>
              </a:rPr>
              <a:t>get</a:t>
            </a:r>
            <a:r>
              <a:rPr sz="4400" b="1" spc="-70" dirty="0">
                <a:latin typeface="Calibri"/>
                <a:cs typeface="Calibri"/>
              </a:rPr>
              <a:t> </a:t>
            </a:r>
            <a:r>
              <a:rPr sz="4400" b="1" dirty="0">
                <a:latin typeface="Calibri"/>
                <a:cs typeface="Calibri"/>
              </a:rPr>
              <a:t>access</a:t>
            </a:r>
            <a:r>
              <a:rPr sz="4400" b="1" spc="-85" dirty="0">
                <a:latin typeface="Calibri"/>
                <a:cs typeface="Calibri"/>
              </a:rPr>
              <a:t> </a:t>
            </a:r>
            <a:r>
              <a:rPr sz="4400" b="1" dirty="0">
                <a:latin typeface="Calibri"/>
                <a:cs typeface="Calibri"/>
              </a:rPr>
              <a:t>to</a:t>
            </a:r>
            <a:r>
              <a:rPr sz="4400" b="1" spc="-65" dirty="0">
                <a:latin typeface="Calibri"/>
                <a:cs typeface="Calibri"/>
              </a:rPr>
              <a:t> </a:t>
            </a:r>
            <a:r>
              <a:rPr sz="4400" b="1" dirty="0">
                <a:latin typeface="Calibri"/>
                <a:cs typeface="Calibri"/>
              </a:rPr>
              <a:t>sensitive</a:t>
            </a:r>
            <a:r>
              <a:rPr sz="4400" b="1" spc="-75" dirty="0">
                <a:latin typeface="Calibri"/>
                <a:cs typeface="Calibri"/>
              </a:rPr>
              <a:t> </a:t>
            </a:r>
            <a:r>
              <a:rPr sz="4400" b="1" spc="-25" dirty="0">
                <a:latin typeface="Calibri"/>
                <a:cs typeface="Calibri"/>
              </a:rPr>
              <a:t>and</a:t>
            </a:r>
            <a:endParaRPr sz="4400">
              <a:latin typeface="Calibri"/>
              <a:cs typeface="Calibri"/>
            </a:endParaRPr>
          </a:p>
          <a:p>
            <a:pPr marL="2390140">
              <a:lnSpc>
                <a:spcPct val="100000"/>
              </a:lnSpc>
            </a:pPr>
            <a:r>
              <a:rPr sz="4400" b="1" spc="-10" dirty="0">
                <a:latin typeface="Calibri"/>
                <a:cs typeface="Calibri"/>
              </a:rPr>
              <a:t>protected</a:t>
            </a:r>
            <a:r>
              <a:rPr sz="4400" b="1" spc="-170" dirty="0">
                <a:latin typeface="Calibri"/>
                <a:cs typeface="Calibri"/>
              </a:rPr>
              <a:t> </a:t>
            </a:r>
            <a:r>
              <a:rPr sz="4400" b="1" spc="-10" dirty="0">
                <a:latin typeface="Calibri"/>
                <a:cs typeface="Calibri"/>
              </a:rPr>
              <a:t>data</a:t>
            </a:r>
            <a:r>
              <a:rPr sz="4400" spc="-10" dirty="0">
                <a:latin typeface="Calibri"/>
                <a:cs typeface="Calibri"/>
              </a:rPr>
              <a:t>.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7200" y="152400"/>
            <a:ext cx="8110220" cy="1323975"/>
          </a:xfrm>
          <a:custGeom>
            <a:avLst/>
            <a:gdLst/>
            <a:ahLst/>
            <a:cxnLst/>
            <a:rect l="l" t="t" r="r" b="b"/>
            <a:pathLst>
              <a:path w="8110220" h="1323975">
                <a:moveTo>
                  <a:pt x="8110093" y="0"/>
                </a:moveTo>
                <a:lnTo>
                  <a:pt x="0" y="0"/>
                </a:lnTo>
                <a:lnTo>
                  <a:pt x="0" y="1323466"/>
                </a:lnTo>
                <a:lnTo>
                  <a:pt x="8110093" y="1323466"/>
                </a:lnTo>
                <a:lnTo>
                  <a:pt x="811009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9024" rIns="0" bIns="0" rtlCol="0">
            <a:spAutoFit/>
          </a:bodyPr>
          <a:lstStyle/>
          <a:p>
            <a:pPr marL="415925">
              <a:lnSpc>
                <a:spcPts val="9450"/>
              </a:lnSpc>
            </a:pPr>
            <a:r>
              <a:rPr sz="8000" spc="-220" dirty="0"/>
              <a:t>D</a:t>
            </a:r>
            <a:r>
              <a:rPr sz="8000" spc="-665" dirty="0"/>
              <a:t>A</a:t>
            </a:r>
            <a:r>
              <a:rPr sz="8000" spc="-675" dirty="0"/>
              <a:t>T</a:t>
            </a:r>
            <a:r>
              <a:rPr sz="8000" spc="-30" dirty="0"/>
              <a:t>A</a:t>
            </a:r>
            <a:r>
              <a:rPr sz="8000" spc="-5" dirty="0"/>
              <a:t> </a:t>
            </a:r>
            <a:r>
              <a:rPr sz="8000" spc="-10" dirty="0"/>
              <a:t>PROTECTION</a:t>
            </a:r>
            <a:endParaRPr sz="8000"/>
          </a:p>
        </p:txBody>
      </p:sp>
      <p:sp>
        <p:nvSpPr>
          <p:cNvPr id="6" name="object 6"/>
          <p:cNvSpPr/>
          <p:nvPr/>
        </p:nvSpPr>
        <p:spPr>
          <a:xfrm>
            <a:off x="548640" y="1264158"/>
            <a:ext cx="7844790" cy="66675"/>
          </a:xfrm>
          <a:custGeom>
            <a:avLst/>
            <a:gdLst/>
            <a:ahLst/>
            <a:cxnLst/>
            <a:rect l="l" t="t" r="r" b="b"/>
            <a:pathLst>
              <a:path w="7844790" h="66675">
                <a:moveTo>
                  <a:pt x="7844789" y="0"/>
                </a:moveTo>
                <a:lnTo>
                  <a:pt x="0" y="0"/>
                </a:lnTo>
                <a:lnTo>
                  <a:pt x="0" y="66293"/>
                </a:lnTo>
                <a:lnTo>
                  <a:pt x="7844789" y="66293"/>
                </a:lnTo>
                <a:lnTo>
                  <a:pt x="78447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850" y="-8127"/>
            <a:ext cx="5398770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4875" marR="899794" indent="1905" algn="ctr">
              <a:lnSpc>
                <a:spcPct val="100000"/>
              </a:lnSpc>
              <a:spcBef>
                <a:spcPts val="100"/>
              </a:spcBef>
            </a:pPr>
            <a:r>
              <a:rPr sz="28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mic Sans MS"/>
                <a:cs typeface="Comic Sans MS"/>
              </a:rPr>
              <a:t>Practices</a:t>
            </a:r>
            <a:r>
              <a:rPr sz="2800" u="sng" spc="-3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mic Sans MS"/>
                <a:cs typeface="Comic Sans MS"/>
              </a:rPr>
              <a:t> </a:t>
            </a:r>
            <a:r>
              <a:rPr sz="28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mic Sans MS"/>
                <a:cs typeface="Comic Sans MS"/>
              </a:rPr>
              <a:t>to</a:t>
            </a:r>
            <a:r>
              <a:rPr sz="2800" u="sng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mic Sans MS"/>
                <a:cs typeface="Comic Sans MS"/>
              </a:rPr>
              <a:t> </a:t>
            </a:r>
            <a:r>
              <a:rPr sz="2800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mic Sans MS"/>
                <a:cs typeface="Comic Sans MS"/>
              </a:rPr>
              <a:t>Ensure</a:t>
            </a:r>
            <a:r>
              <a:rPr sz="2800" spc="-10" dirty="0">
                <a:solidFill>
                  <a:srgbClr val="006FC0"/>
                </a:solidFill>
                <a:latin typeface="Comic Sans MS"/>
                <a:cs typeface="Comic Sans MS"/>
              </a:rPr>
              <a:t> </a:t>
            </a:r>
            <a:r>
              <a:rPr sz="28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mic Sans MS"/>
                <a:cs typeface="Comic Sans MS"/>
              </a:rPr>
              <a:t>DATA</a:t>
            </a:r>
            <a:r>
              <a:rPr sz="2800" u="sng" spc="-10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mic Sans MS"/>
                <a:cs typeface="Comic Sans MS"/>
              </a:rPr>
              <a:t> </a:t>
            </a:r>
            <a:r>
              <a:rPr sz="2800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mic Sans MS"/>
                <a:cs typeface="Comic Sans MS"/>
              </a:rPr>
              <a:t>PROTECTION</a:t>
            </a:r>
            <a:endParaRPr sz="2800">
              <a:latin typeface="Comic Sans MS"/>
              <a:cs typeface="Comic Sans MS"/>
            </a:endParaRPr>
          </a:p>
          <a:p>
            <a:pPr algn="ctr">
              <a:lnSpc>
                <a:spcPct val="100000"/>
              </a:lnSpc>
            </a:pPr>
            <a:r>
              <a:rPr sz="28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mic Sans MS"/>
                <a:cs typeface="Comic Sans MS"/>
              </a:rPr>
              <a:t>(Confidentiality</a:t>
            </a:r>
            <a:r>
              <a:rPr sz="2800" u="sng" spc="-12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mic Sans MS"/>
                <a:cs typeface="Comic Sans MS"/>
              </a:rPr>
              <a:t> </a:t>
            </a:r>
            <a:r>
              <a:rPr sz="28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mic Sans MS"/>
                <a:cs typeface="Comic Sans MS"/>
              </a:rPr>
              <a:t>of</a:t>
            </a:r>
            <a:r>
              <a:rPr sz="2800" u="sng" spc="-1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mic Sans MS"/>
                <a:cs typeface="Comic Sans MS"/>
              </a:rPr>
              <a:t> </a:t>
            </a:r>
            <a:r>
              <a:rPr sz="2800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mic Sans MS"/>
                <a:cs typeface="Comic Sans MS"/>
              </a:rPr>
              <a:t>information)</a:t>
            </a:r>
            <a:endParaRPr sz="2800">
              <a:latin typeface="Comic Sans MS"/>
              <a:cs typeface="Comic Sans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1229106"/>
            <a:ext cx="5619115" cy="265938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526415" indent="-513715">
              <a:lnSpc>
                <a:spcPct val="100000"/>
              </a:lnSpc>
              <a:spcBef>
                <a:spcPts val="530"/>
              </a:spcBef>
              <a:buAutoNum type="arabicParenR"/>
              <a:tabLst>
                <a:tab pos="526415" algn="l"/>
              </a:tabLst>
            </a:pPr>
            <a:r>
              <a:rPr sz="1800" dirty="0">
                <a:latin typeface="Calibri"/>
                <a:cs typeface="Calibri"/>
              </a:rPr>
              <a:t>Use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firewall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wherever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possible</a:t>
            </a:r>
            <a:endParaRPr sz="1800">
              <a:latin typeface="Calibri"/>
              <a:cs typeface="Calibri"/>
            </a:endParaRPr>
          </a:p>
          <a:p>
            <a:pPr marL="526415" indent="-513715">
              <a:lnSpc>
                <a:spcPct val="100000"/>
              </a:lnSpc>
              <a:spcBef>
                <a:spcPts val="430"/>
              </a:spcBef>
              <a:buAutoNum type="arabicParenR"/>
              <a:tabLst>
                <a:tab pos="526415" algn="l"/>
              </a:tabLst>
            </a:pPr>
            <a:r>
              <a:rPr sz="1800" dirty="0">
                <a:latin typeface="Calibri"/>
                <a:cs typeface="Calibri"/>
              </a:rPr>
              <a:t>Control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browser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settings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block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tracking</a:t>
            </a:r>
            <a:endParaRPr sz="1800">
              <a:latin typeface="Calibri"/>
              <a:cs typeface="Calibri"/>
            </a:endParaRPr>
          </a:p>
          <a:p>
            <a:pPr marL="526415" indent="-513715">
              <a:lnSpc>
                <a:spcPct val="100000"/>
              </a:lnSpc>
              <a:spcBef>
                <a:spcPts val="434"/>
              </a:spcBef>
              <a:buAutoNum type="arabicParenR"/>
              <a:tabLst>
                <a:tab pos="526415" algn="l"/>
              </a:tabLst>
            </a:pPr>
            <a:r>
              <a:rPr sz="1800" spc="-10" dirty="0">
                <a:latin typeface="Calibri"/>
                <a:cs typeface="Calibri"/>
              </a:rPr>
              <a:t>Browse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privately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wherever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possible</a:t>
            </a:r>
            <a:endParaRPr sz="1800">
              <a:latin typeface="Calibri"/>
              <a:cs typeface="Calibri"/>
            </a:endParaRPr>
          </a:p>
          <a:p>
            <a:pPr marL="526415" indent="-513715">
              <a:lnSpc>
                <a:spcPct val="100000"/>
              </a:lnSpc>
              <a:spcBef>
                <a:spcPts val="430"/>
              </a:spcBef>
              <a:buAutoNum type="arabicParenR"/>
              <a:tabLst>
                <a:tab pos="526415" algn="l"/>
              </a:tabLst>
            </a:pPr>
            <a:r>
              <a:rPr sz="1800" dirty="0">
                <a:latin typeface="Calibri"/>
                <a:cs typeface="Calibri"/>
              </a:rPr>
              <a:t>Be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careful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while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posting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on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Internet</a:t>
            </a:r>
            <a:endParaRPr sz="1800">
              <a:latin typeface="Calibri"/>
              <a:cs typeface="Calibri"/>
            </a:endParaRPr>
          </a:p>
          <a:p>
            <a:pPr marL="526415" indent="-513715">
              <a:lnSpc>
                <a:spcPct val="100000"/>
              </a:lnSpc>
              <a:spcBef>
                <a:spcPts val="434"/>
              </a:spcBef>
              <a:buAutoNum type="arabicParenR"/>
              <a:tabLst>
                <a:tab pos="526415" algn="l"/>
              </a:tabLst>
            </a:pPr>
            <a:r>
              <a:rPr sz="1800" dirty="0">
                <a:latin typeface="Calibri"/>
                <a:cs typeface="Calibri"/>
              </a:rPr>
              <a:t>Ensure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Safe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sites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while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entering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crucial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information</a:t>
            </a:r>
            <a:endParaRPr sz="1800">
              <a:latin typeface="Calibri"/>
              <a:cs typeface="Calibri"/>
            </a:endParaRPr>
          </a:p>
          <a:p>
            <a:pPr marL="526415" indent="-513715">
              <a:lnSpc>
                <a:spcPct val="100000"/>
              </a:lnSpc>
              <a:spcBef>
                <a:spcPts val="430"/>
              </a:spcBef>
              <a:buAutoNum type="arabicParenR"/>
              <a:tabLst>
                <a:tab pos="526415" algn="l"/>
              </a:tabLst>
            </a:pPr>
            <a:r>
              <a:rPr sz="1800" dirty="0">
                <a:latin typeface="Calibri"/>
                <a:cs typeface="Calibri"/>
              </a:rPr>
              <a:t>Carefully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handle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emails</a:t>
            </a:r>
            <a:endParaRPr sz="1800">
              <a:latin typeface="Calibri"/>
              <a:cs typeface="Calibri"/>
            </a:endParaRPr>
          </a:p>
          <a:p>
            <a:pPr marL="12700" marR="5080" indent="513715">
              <a:lnSpc>
                <a:spcPct val="120000"/>
              </a:lnSpc>
              <a:buAutoNum type="arabicParenR"/>
              <a:tabLst>
                <a:tab pos="526415" algn="l"/>
              </a:tabLst>
            </a:pPr>
            <a:r>
              <a:rPr sz="1800" dirty="0">
                <a:latin typeface="Calibri"/>
                <a:cs typeface="Calibri"/>
              </a:rPr>
              <a:t>Do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not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give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sensitive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information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wireless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networks </a:t>
            </a:r>
            <a:r>
              <a:rPr sz="1800" spc="-25" dirty="0">
                <a:latin typeface="Calibri"/>
                <a:cs typeface="Calibri"/>
              </a:rPr>
              <a:t>8)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3090" y="3588511"/>
            <a:ext cx="27495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Avoid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using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public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computers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8790" y="3862832"/>
            <a:ext cx="6125210" cy="265938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526415" indent="-513715">
              <a:lnSpc>
                <a:spcPct val="100000"/>
              </a:lnSpc>
              <a:spcBef>
                <a:spcPts val="530"/>
              </a:spcBef>
              <a:buFont typeface="Arial MT"/>
              <a:buChar char="–"/>
              <a:tabLst>
                <a:tab pos="526415" algn="l"/>
              </a:tabLst>
            </a:pP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Browse</a:t>
            </a:r>
            <a:r>
              <a:rPr sz="18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privately</a:t>
            </a:r>
            <a:endParaRPr sz="1800">
              <a:latin typeface="Calibri"/>
              <a:cs typeface="Calibri"/>
            </a:endParaRPr>
          </a:p>
          <a:p>
            <a:pPr marL="526415" indent="-513715">
              <a:lnSpc>
                <a:spcPct val="100000"/>
              </a:lnSpc>
              <a:spcBef>
                <a:spcPts val="430"/>
              </a:spcBef>
              <a:buFont typeface="Arial MT"/>
              <a:buChar char="–"/>
              <a:tabLst>
                <a:tab pos="526415" algn="l"/>
              </a:tabLst>
            </a:pP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Don’t</a:t>
            </a:r>
            <a:r>
              <a:rPr sz="18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save</a:t>
            </a:r>
            <a:r>
              <a:rPr sz="18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your</a:t>
            </a:r>
            <a:r>
              <a:rPr sz="18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login</a:t>
            </a:r>
            <a:r>
              <a:rPr sz="18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information</a:t>
            </a:r>
            <a:endParaRPr sz="1800">
              <a:latin typeface="Calibri"/>
              <a:cs typeface="Calibri"/>
            </a:endParaRPr>
          </a:p>
          <a:p>
            <a:pPr marL="526415" indent="-513715">
              <a:lnSpc>
                <a:spcPct val="100000"/>
              </a:lnSpc>
              <a:spcBef>
                <a:spcPts val="434"/>
              </a:spcBef>
              <a:buFont typeface="Arial MT"/>
              <a:buChar char="–"/>
              <a:tabLst>
                <a:tab pos="526415" algn="l"/>
              </a:tabLst>
            </a:pP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Never</a:t>
            </a:r>
            <a:r>
              <a:rPr sz="1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save</a:t>
            </a:r>
            <a:r>
              <a:rPr sz="1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passwords</a:t>
            </a:r>
            <a:r>
              <a:rPr sz="1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while</a:t>
            </a:r>
            <a:r>
              <a:rPr sz="1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working</a:t>
            </a:r>
            <a:r>
              <a:rPr sz="18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on</a:t>
            </a:r>
            <a:r>
              <a:rPr sz="1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public</a:t>
            </a:r>
            <a:r>
              <a:rPr sz="1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computer</a:t>
            </a:r>
            <a:endParaRPr sz="1800">
              <a:latin typeface="Calibri"/>
              <a:cs typeface="Calibri"/>
            </a:endParaRPr>
          </a:p>
          <a:p>
            <a:pPr marL="526415" indent="-513715">
              <a:lnSpc>
                <a:spcPct val="100000"/>
              </a:lnSpc>
              <a:spcBef>
                <a:spcPts val="430"/>
              </a:spcBef>
              <a:buFont typeface="Arial MT"/>
              <a:buChar char="–"/>
              <a:tabLst>
                <a:tab pos="526415" algn="l"/>
              </a:tabLst>
            </a:pP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Avoid</a:t>
            </a:r>
            <a:r>
              <a:rPr sz="18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entering</a:t>
            </a:r>
            <a:r>
              <a:rPr sz="18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sensitive</a:t>
            </a:r>
            <a:r>
              <a:rPr sz="18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information</a:t>
            </a:r>
            <a:r>
              <a:rPr sz="18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onto</a:t>
            </a:r>
            <a:r>
              <a:rPr sz="18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8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public</a:t>
            </a:r>
            <a:r>
              <a:rPr sz="18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computer</a:t>
            </a:r>
            <a:endParaRPr sz="1800">
              <a:latin typeface="Calibri"/>
              <a:cs typeface="Calibri"/>
            </a:endParaRPr>
          </a:p>
          <a:p>
            <a:pPr marL="526415" indent="-513715">
              <a:lnSpc>
                <a:spcPct val="100000"/>
              </a:lnSpc>
              <a:spcBef>
                <a:spcPts val="434"/>
              </a:spcBef>
              <a:buFont typeface="Arial MT"/>
              <a:buChar char="–"/>
              <a:tabLst>
                <a:tab pos="526415" algn="l"/>
              </a:tabLst>
            </a:pP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Don’t</a:t>
            </a:r>
            <a:r>
              <a:rPr sz="18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leave</a:t>
            </a:r>
            <a:r>
              <a:rPr sz="18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8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computer</a:t>
            </a:r>
            <a:r>
              <a:rPr sz="18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unattended</a:t>
            </a:r>
            <a:endParaRPr sz="1800">
              <a:latin typeface="Calibri"/>
              <a:cs typeface="Calibri"/>
            </a:endParaRPr>
          </a:p>
          <a:p>
            <a:pPr marL="526415" indent="-513715">
              <a:lnSpc>
                <a:spcPct val="100000"/>
              </a:lnSpc>
              <a:spcBef>
                <a:spcPts val="430"/>
              </a:spcBef>
              <a:buFont typeface="Arial MT"/>
              <a:buChar char="–"/>
              <a:tabLst>
                <a:tab pos="526415" algn="l"/>
              </a:tabLst>
            </a:pP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Disable</a:t>
            </a:r>
            <a:r>
              <a:rPr sz="18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8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feature</a:t>
            </a:r>
            <a:r>
              <a:rPr sz="18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that</a:t>
            </a:r>
            <a:r>
              <a:rPr sz="18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stores</a:t>
            </a:r>
            <a:r>
              <a:rPr sz="1800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passwords</a:t>
            </a:r>
            <a:endParaRPr sz="1800">
              <a:latin typeface="Calibri"/>
              <a:cs typeface="Calibri"/>
            </a:endParaRPr>
          </a:p>
          <a:p>
            <a:pPr marL="526415" indent="-513715">
              <a:lnSpc>
                <a:spcPct val="100000"/>
              </a:lnSpc>
              <a:spcBef>
                <a:spcPts val="434"/>
              </a:spcBef>
              <a:buFont typeface="Arial MT"/>
              <a:buChar char="–"/>
              <a:tabLst>
                <a:tab pos="526415" algn="l"/>
              </a:tabLst>
            </a:pP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Properly</a:t>
            </a:r>
            <a:r>
              <a:rPr sz="18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log</a:t>
            </a:r>
            <a:r>
              <a:rPr sz="18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out</a:t>
            </a:r>
            <a:r>
              <a:rPr sz="18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before</a:t>
            </a:r>
            <a:r>
              <a:rPr sz="18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you</a:t>
            </a:r>
            <a:r>
              <a:rPr sz="18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leave</a:t>
            </a:r>
            <a:r>
              <a:rPr sz="18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8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computer</a:t>
            </a:r>
            <a:endParaRPr sz="1800">
              <a:latin typeface="Calibri"/>
              <a:cs typeface="Calibri"/>
            </a:endParaRPr>
          </a:p>
          <a:p>
            <a:pPr marL="526415" indent="-513715">
              <a:lnSpc>
                <a:spcPct val="100000"/>
              </a:lnSpc>
              <a:spcBef>
                <a:spcPts val="430"/>
              </a:spcBef>
              <a:buFont typeface="Arial MT"/>
              <a:buChar char="–"/>
              <a:tabLst>
                <a:tab pos="526415" algn="l"/>
              </a:tabLst>
            </a:pP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Clear</a:t>
            </a:r>
            <a:r>
              <a:rPr sz="1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history</a:t>
            </a:r>
            <a:r>
              <a:rPr sz="1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18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cookies.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495611" y="5181600"/>
            <a:ext cx="5600700" cy="1681480"/>
            <a:chOff x="3495611" y="5181600"/>
            <a:chExt cx="5600700" cy="168148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38800" y="5181600"/>
              <a:ext cx="3429000" cy="9906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05199" y="6172200"/>
              <a:ext cx="5581650" cy="6858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500373" y="6167437"/>
              <a:ext cx="5591175" cy="690880"/>
            </a:xfrm>
            <a:custGeom>
              <a:avLst/>
              <a:gdLst/>
              <a:ahLst/>
              <a:cxnLst/>
              <a:rect l="l" t="t" r="r" b="b"/>
              <a:pathLst>
                <a:path w="5591175" h="690879">
                  <a:moveTo>
                    <a:pt x="5591175" y="690562"/>
                  </a:moveTo>
                  <a:lnTo>
                    <a:pt x="5591175" y="0"/>
                  </a:lnTo>
                  <a:lnTo>
                    <a:pt x="0" y="0"/>
                  </a:lnTo>
                  <a:lnTo>
                    <a:pt x="0" y="690562"/>
                  </a:lnTo>
                </a:path>
              </a:pathLst>
            </a:custGeom>
            <a:ln w="9525">
              <a:solidFill>
                <a:srgbClr val="1737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4867211" y="-4762"/>
            <a:ext cx="4296410" cy="4586605"/>
            <a:chOff x="4867211" y="-4762"/>
            <a:chExt cx="4296410" cy="4586605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76799" y="3733800"/>
              <a:ext cx="4267200" cy="8382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871973" y="3728973"/>
              <a:ext cx="4272280" cy="847725"/>
            </a:xfrm>
            <a:custGeom>
              <a:avLst/>
              <a:gdLst/>
              <a:ahLst/>
              <a:cxnLst/>
              <a:rect l="l" t="t" r="r" b="b"/>
              <a:pathLst>
                <a:path w="4272280" h="847725">
                  <a:moveTo>
                    <a:pt x="4272026" y="0"/>
                  </a:moveTo>
                  <a:lnTo>
                    <a:pt x="0" y="0"/>
                  </a:lnTo>
                  <a:lnTo>
                    <a:pt x="0" y="847725"/>
                  </a:lnTo>
                  <a:lnTo>
                    <a:pt x="4272026" y="847725"/>
                  </a:lnTo>
                </a:path>
              </a:pathLst>
            </a:custGeom>
            <a:ln w="9525">
              <a:solidFill>
                <a:srgbClr val="1737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91199" y="0"/>
              <a:ext cx="3352800" cy="213360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786373" y="0"/>
              <a:ext cx="3357879" cy="2138680"/>
            </a:xfrm>
            <a:custGeom>
              <a:avLst/>
              <a:gdLst/>
              <a:ahLst/>
              <a:cxnLst/>
              <a:rect l="l" t="t" r="r" b="b"/>
              <a:pathLst>
                <a:path w="3357879" h="2138680">
                  <a:moveTo>
                    <a:pt x="0" y="0"/>
                  </a:moveTo>
                  <a:lnTo>
                    <a:pt x="0" y="2138299"/>
                  </a:lnTo>
                  <a:lnTo>
                    <a:pt x="3357626" y="2138299"/>
                  </a:lnTo>
                </a:path>
              </a:pathLst>
            </a:custGeom>
            <a:ln w="9525">
              <a:solidFill>
                <a:srgbClr val="1737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67399" y="2212594"/>
              <a:ext cx="3276600" cy="144500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5848349" y="2193544"/>
              <a:ext cx="3295650" cy="1483360"/>
            </a:xfrm>
            <a:custGeom>
              <a:avLst/>
              <a:gdLst/>
              <a:ahLst/>
              <a:cxnLst/>
              <a:rect l="l" t="t" r="r" b="b"/>
              <a:pathLst>
                <a:path w="3295650" h="1483360">
                  <a:moveTo>
                    <a:pt x="3295650" y="0"/>
                  </a:moveTo>
                  <a:lnTo>
                    <a:pt x="0" y="0"/>
                  </a:lnTo>
                  <a:lnTo>
                    <a:pt x="0" y="1483105"/>
                  </a:lnTo>
                  <a:lnTo>
                    <a:pt x="3295650" y="1483105"/>
                  </a:lnTo>
                </a:path>
              </a:pathLst>
            </a:custGeom>
            <a:ln w="38100">
              <a:solidFill>
                <a:srgbClr val="1737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5254" y="-95249"/>
            <a:ext cx="5333365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1750">
              <a:lnSpc>
                <a:spcPct val="100000"/>
              </a:lnSpc>
              <a:spcBef>
                <a:spcPts val="100"/>
              </a:spcBef>
            </a:pPr>
            <a:r>
              <a:rPr sz="4000" u="sng" spc="-390" dirty="0">
                <a:solidFill>
                  <a:srgbClr val="943735"/>
                </a:solidFill>
                <a:uFill>
                  <a:solidFill>
                    <a:srgbClr val="943735"/>
                  </a:solidFill>
                </a:uFill>
                <a:latin typeface="Times New Roman"/>
                <a:cs typeface="Times New Roman"/>
              </a:rPr>
              <a:t>HACKING</a:t>
            </a:r>
            <a:r>
              <a:rPr sz="4000" u="sng" spc="-20" dirty="0">
                <a:solidFill>
                  <a:srgbClr val="943735"/>
                </a:solidFill>
                <a:uFill>
                  <a:solidFill>
                    <a:srgbClr val="943735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u="sng" spc="-130" dirty="0">
                <a:solidFill>
                  <a:srgbClr val="943735"/>
                </a:solidFill>
                <a:uFill>
                  <a:solidFill>
                    <a:srgbClr val="943735"/>
                  </a:solidFill>
                </a:uFill>
                <a:latin typeface="Times New Roman"/>
                <a:cs typeface="Times New Roman"/>
              </a:rPr>
              <a:t>(HACKER)</a:t>
            </a:r>
            <a:r>
              <a:rPr sz="4000" u="sng" spc="-75" dirty="0">
                <a:solidFill>
                  <a:srgbClr val="943735"/>
                </a:solidFill>
                <a:uFill>
                  <a:solidFill>
                    <a:srgbClr val="943735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u="sng" spc="-50" dirty="0">
                <a:solidFill>
                  <a:srgbClr val="943735"/>
                </a:solidFill>
                <a:uFill>
                  <a:solidFill>
                    <a:srgbClr val="943735"/>
                  </a:solidFill>
                </a:uFill>
                <a:latin typeface="Times New Roman"/>
                <a:cs typeface="Times New Roman"/>
              </a:rPr>
              <a:t>&amp;</a:t>
            </a:r>
            <a:r>
              <a:rPr sz="4000" spc="-5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4000" u="sng" spc="-395" dirty="0">
                <a:solidFill>
                  <a:srgbClr val="943735"/>
                </a:solidFill>
                <a:uFill>
                  <a:solidFill>
                    <a:srgbClr val="943735"/>
                  </a:solidFill>
                </a:uFill>
                <a:latin typeface="Times New Roman"/>
                <a:cs typeface="Times New Roman"/>
              </a:rPr>
              <a:t>CRACKING</a:t>
            </a:r>
            <a:r>
              <a:rPr sz="4000" u="sng" spc="50" dirty="0">
                <a:solidFill>
                  <a:srgbClr val="943735"/>
                </a:solidFill>
                <a:uFill>
                  <a:solidFill>
                    <a:srgbClr val="943735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u="sng" spc="-145" dirty="0">
                <a:solidFill>
                  <a:srgbClr val="943735"/>
                </a:solidFill>
                <a:uFill>
                  <a:solidFill>
                    <a:srgbClr val="943735"/>
                  </a:solidFill>
                </a:uFill>
                <a:latin typeface="Times New Roman"/>
                <a:cs typeface="Times New Roman"/>
              </a:rPr>
              <a:t>(CRACKER)</a:t>
            </a:r>
            <a:endParaRPr sz="40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9850" y="1146936"/>
          <a:ext cx="9080500" cy="56267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95800"/>
                <a:gridCol w="4495800"/>
              </a:tblGrid>
              <a:tr h="5181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b="1" spc="-10" dirty="0">
                          <a:solidFill>
                            <a:srgbClr val="92D050"/>
                          </a:solidFill>
                          <a:latin typeface="Calibri"/>
                          <a:cs typeface="Calibri"/>
                        </a:rPr>
                        <a:t>HACKERS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CRACKERS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2316480">
                <a:tc>
                  <a:txBody>
                    <a:bodyPr/>
                    <a:lstStyle/>
                    <a:p>
                      <a:pPr marL="153670" marR="14668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Hacker</a:t>
                      </a:r>
                      <a:r>
                        <a:rPr sz="2400" b="1" spc="-5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2400" b="1" spc="-5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400" b="1" spc="-5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person</a:t>
                      </a:r>
                      <a:r>
                        <a:rPr sz="2400" b="1" spc="-5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who</a:t>
                      </a:r>
                      <a:r>
                        <a:rPr sz="2400" b="1" spc="-6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are </a:t>
                      </a:r>
                      <a:r>
                        <a:rPr sz="2400" b="1" spc="-1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interested</a:t>
                      </a:r>
                      <a:r>
                        <a:rPr sz="2400" b="1" spc="-5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2400" b="1" spc="-8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gaining</a:t>
                      </a:r>
                      <a:r>
                        <a:rPr sz="2400" b="1" spc="-7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knowledge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about</a:t>
                      </a:r>
                      <a:r>
                        <a:rPr sz="2400" b="1" spc="-9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computer</a:t>
                      </a:r>
                      <a:r>
                        <a:rPr sz="2400" b="1" spc="-10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systems</a:t>
                      </a:r>
                      <a:r>
                        <a:rPr sz="2400" b="1" spc="-7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and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possibly</a:t>
                      </a:r>
                      <a:r>
                        <a:rPr sz="2400" b="1" spc="-7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using</a:t>
                      </a:r>
                      <a:r>
                        <a:rPr sz="2400" b="1" spc="-8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this</a:t>
                      </a:r>
                      <a:r>
                        <a:rPr sz="2400" b="1" spc="-7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knowledge</a:t>
                      </a:r>
                      <a:r>
                        <a:rPr sz="2400" b="1" spc="-7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for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playful</a:t>
                      </a:r>
                      <a:r>
                        <a:rPr sz="2400" b="1" spc="-114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pranks.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431800" marR="425450" indent="63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1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Cracker</a:t>
                      </a:r>
                      <a:r>
                        <a:rPr sz="2400" b="1" spc="-5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2400" b="1" spc="-4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400" b="1" spc="-4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malicious programmer</a:t>
                      </a:r>
                      <a:r>
                        <a:rPr sz="2400" b="1" spc="-3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who</a:t>
                      </a:r>
                      <a:r>
                        <a:rPr sz="2400" b="1" spc="-3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gains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unauthorized</a:t>
                      </a:r>
                      <a:r>
                        <a:rPr sz="2400" b="1" spc="-8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access</a:t>
                      </a:r>
                      <a:r>
                        <a:rPr sz="2400" b="1" spc="-7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2400" b="1" spc="-7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a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computer</a:t>
                      </a:r>
                      <a:r>
                        <a:rPr sz="2400" b="1" spc="-6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system</a:t>
                      </a:r>
                      <a:r>
                        <a:rPr sz="2400" b="1" spc="-4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sz="2400" b="1" spc="-6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secured systems</a:t>
                      </a:r>
                      <a:r>
                        <a:rPr sz="2400" b="1" spc="-5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sz="2400" b="1" spc="-8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2400" b="1" spc="-7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purpose</a:t>
                      </a:r>
                      <a:r>
                        <a:rPr sz="2400" b="1" spc="-7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of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stealing</a:t>
                      </a:r>
                      <a:r>
                        <a:rPr sz="2400" b="1" spc="-8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2400" b="1" spc="-8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corrupting</a:t>
                      </a:r>
                      <a:r>
                        <a:rPr sz="2400" b="1" spc="-10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data.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1238250">
                <a:tc>
                  <a:txBody>
                    <a:bodyPr/>
                    <a:lstStyle/>
                    <a:p>
                      <a:pPr marL="118745" marR="11176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1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Hackers</a:t>
                      </a:r>
                      <a:r>
                        <a:rPr sz="2400" b="1" spc="-9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enjoy</a:t>
                      </a:r>
                      <a:r>
                        <a:rPr sz="2400" b="1" spc="-8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learning</a:t>
                      </a:r>
                      <a:r>
                        <a:rPr sz="2400" b="1" spc="-9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subject</a:t>
                      </a:r>
                      <a:r>
                        <a:rPr sz="2400" b="1" spc="-5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2400" b="1" spc="-5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become</a:t>
                      </a:r>
                      <a:r>
                        <a:rPr sz="2400" b="1" spc="-5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an</a:t>
                      </a:r>
                      <a:r>
                        <a:rPr sz="2400" b="1" spc="-5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expert.</a:t>
                      </a:r>
                      <a:r>
                        <a:rPr sz="2400" b="1" spc="-5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This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act</a:t>
                      </a:r>
                      <a:r>
                        <a:rPr sz="2400" b="1" spc="-2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2400" b="1" spc="-2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known</a:t>
                      </a:r>
                      <a:r>
                        <a:rPr sz="2400" b="1" spc="-3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as</a:t>
                      </a:r>
                      <a:r>
                        <a:rPr sz="2400" b="1" spc="-2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Hacking.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1788160" marR="280670" indent="-149987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2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Crackers</a:t>
                      </a:r>
                      <a:r>
                        <a:rPr sz="2400" b="1" spc="-4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do</a:t>
                      </a:r>
                      <a:r>
                        <a:rPr sz="2400" b="1" spc="-6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stuff</a:t>
                      </a:r>
                      <a:r>
                        <a:rPr sz="2400" b="1" spc="-4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sz="2400" b="1" spc="-6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popularity mainly.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1553845">
                <a:tc>
                  <a:txBody>
                    <a:bodyPr/>
                    <a:lstStyle/>
                    <a:p>
                      <a:pPr marL="1619885" marR="203200" indent="-140970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1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Hackers</a:t>
                      </a:r>
                      <a:r>
                        <a:rPr sz="2400" b="1" spc="-5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can</a:t>
                      </a:r>
                      <a:r>
                        <a:rPr sz="2400" b="1" spc="-5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be</a:t>
                      </a:r>
                      <a:r>
                        <a:rPr sz="2400" b="1" spc="-6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ethical</a:t>
                      </a:r>
                      <a:r>
                        <a:rPr sz="2400" b="1" spc="-4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as</a:t>
                      </a:r>
                      <a:r>
                        <a:rPr sz="2400" b="1" spc="-5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well</a:t>
                      </a:r>
                      <a:r>
                        <a:rPr sz="2400" b="1" spc="-6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as </a:t>
                      </a:r>
                      <a:r>
                        <a:rPr sz="2400" b="1" spc="-1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unethical.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141605" marR="133350" indent="-254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2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Crackers</a:t>
                      </a:r>
                      <a:r>
                        <a:rPr sz="2400" b="1" spc="-8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are</a:t>
                      </a:r>
                      <a:r>
                        <a:rPr sz="2400" b="1" spc="-8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always</a:t>
                      </a:r>
                      <a:r>
                        <a:rPr sz="2400" b="1" spc="-8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unethical,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because</a:t>
                      </a:r>
                      <a:r>
                        <a:rPr sz="2400" b="1" spc="-5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they</a:t>
                      </a:r>
                      <a:r>
                        <a:rPr sz="2400" b="1" spc="-5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do</a:t>
                      </a:r>
                      <a:r>
                        <a:rPr sz="2400" b="1" spc="-6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r>
                        <a:rPr sz="2400" b="1" spc="-6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take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permission</a:t>
                      </a:r>
                      <a:r>
                        <a:rPr sz="2400" b="1" spc="-6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from</a:t>
                      </a:r>
                      <a:r>
                        <a:rPr sz="2400" b="1" spc="-7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anyone</a:t>
                      </a:r>
                      <a:r>
                        <a:rPr sz="2400" b="1" spc="-6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as</a:t>
                      </a:r>
                      <a:r>
                        <a:rPr sz="2400" b="1" spc="-5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2400" b="1" spc="-6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case</a:t>
                      </a:r>
                      <a:r>
                        <a:rPr sz="2400" b="1" spc="-6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2400" b="1" spc="-6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ethical</a:t>
                      </a:r>
                      <a:r>
                        <a:rPr sz="2400" b="1" spc="-5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hacking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719199" cy="12192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28179" y="0"/>
            <a:ext cx="1615821" cy="12192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4688" y="164719"/>
            <a:ext cx="6671983" cy="63309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210310" y="851535"/>
            <a:ext cx="6722745" cy="74295"/>
            <a:chOff x="1210310" y="851535"/>
            <a:chExt cx="6722745" cy="74295"/>
          </a:xfrm>
        </p:grpSpPr>
        <p:sp>
          <p:nvSpPr>
            <p:cNvPr id="4" name="object 4"/>
            <p:cNvSpPr/>
            <p:nvPr/>
          </p:nvSpPr>
          <p:spPr>
            <a:xfrm>
              <a:off x="1215263" y="856488"/>
              <a:ext cx="6712584" cy="64135"/>
            </a:xfrm>
            <a:custGeom>
              <a:avLst/>
              <a:gdLst/>
              <a:ahLst/>
              <a:cxnLst/>
              <a:rect l="l" t="t" r="r" b="b"/>
              <a:pathLst>
                <a:path w="6712584" h="64134">
                  <a:moveTo>
                    <a:pt x="6712458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6712458" y="64008"/>
                  </a:lnTo>
                  <a:lnTo>
                    <a:pt x="671245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15263" y="856488"/>
              <a:ext cx="6712584" cy="64135"/>
            </a:xfrm>
            <a:custGeom>
              <a:avLst/>
              <a:gdLst/>
              <a:ahLst/>
              <a:cxnLst/>
              <a:rect l="l" t="t" r="r" b="b"/>
              <a:pathLst>
                <a:path w="6712584" h="64134">
                  <a:moveTo>
                    <a:pt x="0" y="0"/>
                  </a:moveTo>
                  <a:lnTo>
                    <a:pt x="1678178" y="0"/>
                  </a:lnTo>
                  <a:lnTo>
                    <a:pt x="3356229" y="0"/>
                  </a:lnTo>
                  <a:lnTo>
                    <a:pt x="5034407" y="0"/>
                  </a:lnTo>
                  <a:lnTo>
                    <a:pt x="6712458" y="0"/>
                  </a:lnTo>
                  <a:lnTo>
                    <a:pt x="6712458" y="64008"/>
                  </a:lnTo>
                  <a:lnTo>
                    <a:pt x="5034407" y="64008"/>
                  </a:lnTo>
                  <a:lnTo>
                    <a:pt x="3356229" y="64008"/>
                  </a:lnTo>
                  <a:lnTo>
                    <a:pt x="1678178" y="64008"/>
                  </a:lnTo>
                  <a:lnTo>
                    <a:pt x="0" y="64008"/>
                  </a:lnTo>
                  <a:lnTo>
                    <a:pt x="0" y="0"/>
                  </a:lnTo>
                  <a:close/>
                </a:path>
              </a:pathLst>
            </a:custGeom>
            <a:ln w="99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11252" y="1769364"/>
            <a:ext cx="8997950" cy="3061335"/>
            <a:chOff x="111252" y="1769364"/>
            <a:chExt cx="8997950" cy="306133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396" y="4152888"/>
              <a:ext cx="8979408" cy="56618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90494" y="4097274"/>
              <a:ext cx="2907030" cy="73304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2400" y="4161713"/>
              <a:ext cx="8915400" cy="50274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252" y="3347466"/>
              <a:ext cx="8997696" cy="94411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8120" y="3329940"/>
              <a:ext cx="8891778" cy="73304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2400" y="3365627"/>
              <a:ext cx="8915400" cy="86182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1252" y="2581656"/>
              <a:ext cx="8997696" cy="85572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16024" y="2535174"/>
              <a:ext cx="5856732" cy="73304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2400" y="2599944"/>
              <a:ext cx="8915400" cy="77317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1252" y="1815846"/>
              <a:ext cx="8997696" cy="85572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296668" y="1769364"/>
              <a:ext cx="4695444" cy="73304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2400" y="1834261"/>
              <a:ext cx="8915400" cy="773176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412750" y="1853691"/>
            <a:ext cx="8393430" cy="2719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latin typeface="Calibri"/>
                <a:cs typeface="Calibri"/>
              </a:rPr>
              <a:t>INFORMATION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which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is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based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on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0"/>
              </a:spcBef>
            </a:pPr>
            <a:endParaRPr sz="2400">
              <a:latin typeface="Calibri"/>
              <a:cs typeface="Calibri"/>
            </a:endParaRPr>
          </a:p>
          <a:p>
            <a:pPr marR="416559" algn="ctr">
              <a:lnSpc>
                <a:spcPct val="100000"/>
              </a:lnSpc>
            </a:pPr>
            <a:r>
              <a:rPr sz="2400" b="1" dirty="0">
                <a:latin typeface="Calibri"/>
                <a:cs typeface="Calibri"/>
              </a:rPr>
              <a:t>KNOWLEDGE.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And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knowledge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refers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to</a:t>
            </a:r>
            <a:endParaRPr sz="2400">
              <a:latin typeface="Calibri"/>
              <a:cs typeface="Calibri"/>
            </a:endParaRPr>
          </a:p>
          <a:p>
            <a:pPr marL="12700" marR="5080" algn="ctr">
              <a:lnSpc>
                <a:spcPct val="209900"/>
              </a:lnSpc>
              <a:spcBef>
                <a:spcPts val="210"/>
              </a:spcBef>
            </a:pPr>
            <a:r>
              <a:rPr sz="2400" b="1" dirty="0">
                <a:latin typeface="Calibri"/>
                <a:cs typeface="Calibri"/>
              </a:rPr>
              <a:t>INTELLECTUAL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property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person.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property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in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digital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form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is </a:t>
            </a:r>
            <a:r>
              <a:rPr sz="2400" b="1" spc="-20" dirty="0">
                <a:latin typeface="Calibri"/>
                <a:cs typeface="Calibri"/>
              </a:rPr>
              <a:t>DIGITAL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PROPERTY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11252" y="1003553"/>
            <a:ext cx="8997950" cy="902335"/>
            <a:chOff x="111252" y="1003553"/>
            <a:chExt cx="8997950" cy="902335"/>
          </a:xfrm>
        </p:grpSpPr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1252" y="1050035"/>
              <a:ext cx="8997696" cy="85572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345941" y="1003553"/>
              <a:ext cx="2596134" cy="73304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2400" y="1068577"/>
              <a:ext cx="8915400" cy="773176"/>
            </a:xfrm>
            <a:prstGeom prst="rect">
              <a:avLst/>
            </a:prstGeom>
          </p:spPr>
        </p:pic>
      </p:grp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67206" rIns="0" bIns="0" rtlCol="0">
            <a:spAutoFit/>
          </a:bodyPr>
          <a:lstStyle/>
          <a:p>
            <a:pPr marL="3441065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SOCIETY</a:t>
            </a:r>
            <a:r>
              <a:rPr sz="2400" spc="-65" dirty="0"/>
              <a:t> </a:t>
            </a:r>
            <a:r>
              <a:rPr sz="2400" dirty="0"/>
              <a:t>runs</a:t>
            </a:r>
            <a:r>
              <a:rPr sz="2400" spc="-65" dirty="0"/>
              <a:t> </a:t>
            </a:r>
            <a:r>
              <a:rPr sz="2400" spc="-25" dirty="0"/>
              <a:t>on</a:t>
            </a:r>
            <a:endParaRPr sz="2400"/>
          </a:p>
        </p:txBody>
      </p:sp>
      <p:sp>
        <p:nvSpPr>
          <p:cNvPr id="25" name="object 25"/>
          <p:cNvSpPr/>
          <p:nvPr/>
        </p:nvSpPr>
        <p:spPr>
          <a:xfrm>
            <a:off x="152400" y="1066800"/>
            <a:ext cx="8915400" cy="3657600"/>
          </a:xfrm>
          <a:custGeom>
            <a:avLst/>
            <a:gdLst/>
            <a:ahLst/>
            <a:cxnLst/>
            <a:rect l="l" t="t" r="r" b="b"/>
            <a:pathLst>
              <a:path w="8915400" h="3657600">
                <a:moveTo>
                  <a:pt x="0" y="3657600"/>
                </a:moveTo>
                <a:lnTo>
                  <a:pt x="8915400" y="3657600"/>
                </a:lnTo>
                <a:lnTo>
                  <a:pt x="8915400" y="0"/>
                </a:lnTo>
                <a:lnTo>
                  <a:pt x="0" y="0"/>
                </a:lnTo>
                <a:lnTo>
                  <a:pt x="0" y="36576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228600" y="4936616"/>
            <a:ext cx="8686800" cy="169291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2476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95"/>
              </a:spcBef>
            </a:pPr>
            <a:r>
              <a:rPr sz="2600" b="1" u="sng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Some</a:t>
            </a:r>
            <a:r>
              <a:rPr sz="2600" b="1" u="sng" spc="-90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sng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common</a:t>
            </a:r>
            <a:r>
              <a:rPr sz="2600" b="1" u="sng" spc="-70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sng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Ethical</a:t>
            </a:r>
            <a:r>
              <a:rPr sz="2600" b="1" u="sng" spc="-75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sng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issues</a:t>
            </a:r>
            <a:r>
              <a:rPr sz="2600" b="1" u="sng" spc="-80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sng" spc="-10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related</a:t>
            </a:r>
            <a:r>
              <a:rPr sz="2600" b="1" u="sng" spc="-65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sng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to</a:t>
            </a:r>
            <a:r>
              <a:rPr sz="2600" b="1" u="sng" spc="-85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sng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these</a:t>
            </a:r>
            <a:r>
              <a:rPr sz="2600" b="1" u="sng" spc="-70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sng" spc="-10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information</a:t>
            </a:r>
            <a:r>
              <a:rPr sz="2600" b="1" u="sng" spc="-65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sng" spc="-20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are:</a:t>
            </a:r>
            <a:endParaRPr sz="2600">
              <a:latin typeface="Calibri"/>
              <a:cs typeface="Calibri"/>
            </a:endParaRPr>
          </a:p>
          <a:p>
            <a:pPr marL="575310" indent="-484505">
              <a:lnSpc>
                <a:spcPct val="100000"/>
              </a:lnSpc>
              <a:spcBef>
                <a:spcPts val="35"/>
              </a:spcBef>
              <a:buAutoNum type="arabicParenR"/>
              <a:tabLst>
                <a:tab pos="575310" algn="l"/>
              </a:tabLst>
            </a:pPr>
            <a:r>
              <a:rPr sz="2600" b="1" spc="-10" dirty="0">
                <a:solidFill>
                  <a:srgbClr val="0D0D0D"/>
                </a:solidFill>
                <a:latin typeface="Comic Sans MS"/>
                <a:cs typeface="Comic Sans MS"/>
              </a:rPr>
              <a:t>Plagiarism</a:t>
            </a:r>
            <a:endParaRPr sz="2600">
              <a:latin typeface="Comic Sans MS"/>
              <a:cs typeface="Comic Sans MS"/>
            </a:endParaRPr>
          </a:p>
          <a:p>
            <a:pPr marL="575310" indent="-484505">
              <a:lnSpc>
                <a:spcPct val="100000"/>
              </a:lnSpc>
              <a:buAutoNum type="arabicParenR"/>
              <a:tabLst>
                <a:tab pos="575310" algn="l"/>
              </a:tabLst>
            </a:pPr>
            <a:r>
              <a:rPr sz="2600" b="1" dirty="0">
                <a:solidFill>
                  <a:srgbClr val="0D0D0D"/>
                </a:solidFill>
                <a:latin typeface="Comic Sans MS"/>
                <a:cs typeface="Comic Sans MS"/>
              </a:rPr>
              <a:t>Intellectual</a:t>
            </a:r>
            <a:r>
              <a:rPr sz="2600" b="1" spc="-95" dirty="0">
                <a:solidFill>
                  <a:srgbClr val="0D0D0D"/>
                </a:solidFill>
                <a:latin typeface="Comic Sans MS"/>
                <a:cs typeface="Comic Sans MS"/>
              </a:rPr>
              <a:t> </a:t>
            </a:r>
            <a:r>
              <a:rPr sz="2600" b="1" dirty="0">
                <a:solidFill>
                  <a:srgbClr val="0D0D0D"/>
                </a:solidFill>
                <a:latin typeface="Comic Sans MS"/>
                <a:cs typeface="Comic Sans MS"/>
              </a:rPr>
              <a:t>property</a:t>
            </a:r>
            <a:r>
              <a:rPr sz="2600" b="1" spc="-110" dirty="0">
                <a:solidFill>
                  <a:srgbClr val="0D0D0D"/>
                </a:solidFill>
                <a:latin typeface="Comic Sans MS"/>
                <a:cs typeface="Comic Sans MS"/>
              </a:rPr>
              <a:t> </a:t>
            </a:r>
            <a:r>
              <a:rPr sz="2600" b="1" spc="-10" dirty="0">
                <a:solidFill>
                  <a:srgbClr val="0D0D0D"/>
                </a:solidFill>
                <a:latin typeface="Comic Sans MS"/>
                <a:cs typeface="Comic Sans MS"/>
              </a:rPr>
              <a:t>rights</a:t>
            </a:r>
            <a:endParaRPr sz="2600">
              <a:latin typeface="Comic Sans MS"/>
              <a:cs typeface="Comic Sans MS"/>
            </a:endParaRPr>
          </a:p>
          <a:p>
            <a:pPr marL="575310" indent="-484505">
              <a:lnSpc>
                <a:spcPct val="100000"/>
              </a:lnSpc>
              <a:buAutoNum type="arabicParenR"/>
              <a:tabLst>
                <a:tab pos="575310" algn="l"/>
              </a:tabLst>
            </a:pPr>
            <a:r>
              <a:rPr sz="2600" b="1" dirty="0">
                <a:solidFill>
                  <a:srgbClr val="0D0D0D"/>
                </a:solidFill>
                <a:latin typeface="Comic Sans MS"/>
                <a:cs typeface="Comic Sans MS"/>
              </a:rPr>
              <a:t>Digital property</a:t>
            </a:r>
            <a:r>
              <a:rPr sz="2600" b="1" spc="-15" dirty="0">
                <a:solidFill>
                  <a:srgbClr val="0D0D0D"/>
                </a:solidFill>
                <a:latin typeface="Comic Sans MS"/>
                <a:cs typeface="Comic Sans MS"/>
              </a:rPr>
              <a:t> </a:t>
            </a:r>
            <a:r>
              <a:rPr sz="2600" b="1" spc="-10" dirty="0">
                <a:solidFill>
                  <a:srgbClr val="0D0D0D"/>
                </a:solidFill>
                <a:latin typeface="Comic Sans MS"/>
                <a:cs typeface="Comic Sans MS"/>
              </a:rPr>
              <a:t>rights</a:t>
            </a:r>
            <a:endParaRPr sz="26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500" y="779780"/>
            <a:ext cx="9017000" cy="3957320"/>
            <a:chOff x="63500" y="779780"/>
            <a:chExt cx="9017000" cy="3957320"/>
          </a:xfrm>
        </p:grpSpPr>
        <p:sp>
          <p:nvSpPr>
            <p:cNvPr id="3" name="object 3"/>
            <p:cNvSpPr/>
            <p:nvPr/>
          </p:nvSpPr>
          <p:spPr>
            <a:xfrm>
              <a:off x="76200" y="792480"/>
              <a:ext cx="8991600" cy="3931920"/>
            </a:xfrm>
            <a:custGeom>
              <a:avLst/>
              <a:gdLst/>
              <a:ahLst/>
              <a:cxnLst/>
              <a:rect l="l" t="t" r="r" b="b"/>
              <a:pathLst>
                <a:path w="8991600" h="3931920">
                  <a:moveTo>
                    <a:pt x="8991600" y="0"/>
                  </a:moveTo>
                  <a:lnTo>
                    <a:pt x="0" y="0"/>
                  </a:lnTo>
                  <a:lnTo>
                    <a:pt x="0" y="3931920"/>
                  </a:lnTo>
                  <a:lnTo>
                    <a:pt x="8991600" y="3931920"/>
                  </a:lnTo>
                  <a:lnTo>
                    <a:pt x="89916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9850" y="786130"/>
              <a:ext cx="9004300" cy="3944620"/>
            </a:xfrm>
            <a:custGeom>
              <a:avLst/>
              <a:gdLst/>
              <a:ahLst/>
              <a:cxnLst/>
              <a:rect l="l" t="t" r="r" b="b"/>
              <a:pathLst>
                <a:path w="9004300" h="3944620">
                  <a:moveTo>
                    <a:pt x="6350" y="0"/>
                  </a:moveTo>
                  <a:lnTo>
                    <a:pt x="6350" y="3944620"/>
                  </a:lnTo>
                </a:path>
                <a:path w="9004300" h="3944620">
                  <a:moveTo>
                    <a:pt x="8997950" y="0"/>
                  </a:moveTo>
                  <a:lnTo>
                    <a:pt x="8997950" y="3944620"/>
                  </a:lnTo>
                </a:path>
                <a:path w="9004300" h="3944620">
                  <a:moveTo>
                    <a:pt x="0" y="6350"/>
                  </a:moveTo>
                  <a:lnTo>
                    <a:pt x="9004300" y="6350"/>
                  </a:lnTo>
                </a:path>
                <a:path w="9004300" h="3944620">
                  <a:moveTo>
                    <a:pt x="0" y="3938270"/>
                  </a:moveTo>
                  <a:lnTo>
                    <a:pt x="9004300" y="393827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54939" y="805688"/>
            <a:ext cx="8772525" cy="3870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Stealing</a:t>
            </a:r>
            <a:r>
              <a:rPr sz="2400" b="1" spc="-7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someone</a:t>
            </a:r>
            <a:r>
              <a:rPr sz="2400" b="1" spc="-7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00FF"/>
                </a:solidFill>
                <a:latin typeface="Calibri"/>
                <a:cs typeface="Calibri"/>
              </a:rPr>
              <a:t>else’s</a:t>
            </a:r>
            <a:r>
              <a:rPr sz="2400" b="1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work</a:t>
            </a:r>
            <a:r>
              <a:rPr sz="2400" b="1" spc="-8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and</a:t>
            </a:r>
            <a:r>
              <a:rPr sz="2400" b="1" spc="-6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00FF"/>
                </a:solidFill>
                <a:latin typeface="Calibri"/>
                <a:cs typeface="Calibri"/>
              </a:rPr>
              <a:t>presenting</a:t>
            </a:r>
            <a:r>
              <a:rPr sz="2400" b="1" spc="-7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it</a:t>
            </a:r>
            <a:r>
              <a:rPr sz="2400" b="1" spc="-6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2400" b="1" spc="-6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others</a:t>
            </a:r>
            <a:r>
              <a:rPr sz="2400" b="1" spc="-7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as</a:t>
            </a:r>
            <a:r>
              <a:rPr sz="2400" b="1" spc="-6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your</a:t>
            </a:r>
            <a:r>
              <a:rPr sz="2400" b="1" spc="-8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0000FF"/>
                </a:solidFill>
                <a:latin typeface="Calibri"/>
                <a:cs typeface="Calibri"/>
              </a:rPr>
              <a:t>own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work</a:t>
            </a:r>
            <a:r>
              <a:rPr sz="2400" b="1" spc="-5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without</a:t>
            </a:r>
            <a:r>
              <a:rPr sz="2400" b="1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acknowledging</a:t>
            </a:r>
            <a:r>
              <a:rPr sz="2400" b="1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the</a:t>
            </a:r>
            <a:r>
              <a:rPr sz="2400" b="1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00FF"/>
                </a:solidFill>
                <a:latin typeface="Calibri"/>
                <a:cs typeface="Calibri"/>
              </a:rPr>
              <a:t>creator</a:t>
            </a:r>
            <a:r>
              <a:rPr sz="2400" b="1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of</a:t>
            </a:r>
            <a:r>
              <a:rPr sz="2400" b="1" spc="-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the</a:t>
            </a:r>
            <a:r>
              <a:rPr sz="2400" b="1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work</a:t>
            </a:r>
            <a:r>
              <a:rPr sz="2400" b="1" spc="-5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i.e.</a:t>
            </a:r>
            <a:r>
              <a:rPr sz="2400" b="1" spc="-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source</a:t>
            </a:r>
            <a:r>
              <a:rPr sz="2400" b="1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0000FF"/>
                </a:solidFill>
                <a:latin typeface="Calibri"/>
                <a:cs typeface="Calibri"/>
              </a:rPr>
              <a:t>of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the</a:t>
            </a:r>
            <a:r>
              <a:rPr sz="2400" b="1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00FF"/>
                </a:solidFill>
                <a:latin typeface="Calibri"/>
                <a:cs typeface="Calibri"/>
              </a:rPr>
              <a:t>information.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Some</a:t>
            </a:r>
            <a:r>
              <a:rPr sz="20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acts</a:t>
            </a:r>
            <a:r>
              <a:rPr sz="2000" b="1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0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plagiarism:</a:t>
            </a:r>
            <a:endParaRPr sz="2000">
              <a:latin typeface="Calibri"/>
              <a:cs typeface="Calibri"/>
            </a:endParaRPr>
          </a:p>
          <a:p>
            <a:pPr marL="213995" indent="-205104">
              <a:lnSpc>
                <a:spcPct val="100000"/>
              </a:lnSpc>
              <a:buSzPct val="95000"/>
              <a:buFont typeface="Wingdings"/>
              <a:buChar char=""/>
              <a:tabLst>
                <a:tab pos="213995" algn="l"/>
              </a:tabLst>
            </a:pPr>
            <a:r>
              <a:rPr sz="2000" dirty="0">
                <a:latin typeface="Calibri"/>
                <a:cs typeface="Calibri"/>
              </a:rPr>
              <a:t>Using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some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other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work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own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without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giving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credit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author</a:t>
            </a:r>
            <a:endParaRPr sz="2000">
              <a:latin typeface="Calibri"/>
              <a:cs typeface="Calibri"/>
            </a:endParaRPr>
          </a:p>
          <a:p>
            <a:pPr marL="213995" indent="-205104">
              <a:lnSpc>
                <a:spcPct val="100000"/>
              </a:lnSpc>
              <a:buSzPct val="95000"/>
              <a:buFont typeface="Wingdings"/>
              <a:buChar char=""/>
              <a:tabLst>
                <a:tab pos="213995" algn="l"/>
              </a:tabLst>
            </a:pPr>
            <a:r>
              <a:rPr sz="2000" dirty="0">
                <a:latin typeface="Calibri"/>
                <a:cs typeface="Calibri"/>
              </a:rPr>
              <a:t>Using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someone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else’s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work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incorrect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distorted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form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than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intended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original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form.</a:t>
            </a:r>
            <a:endParaRPr sz="2000">
              <a:latin typeface="Calibri"/>
              <a:cs typeface="Calibri"/>
            </a:endParaRPr>
          </a:p>
          <a:p>
            <a:pPr marL="213995" indent="-205104">
              <a:lnSpc>
                <a:spcPct val="100000"/>
              </a:lnSpc>
              <a:buSzPct val="95000"/>
              <a:buFont typeface="Wingdings"/>
              <a:buChar char=""/>
              <a:tabLst>
                <a:tab pos="213995" algn="l"/>
              </a:tabLst>
            </a:pPr>
            <a:r>
              <a:rPr sz="2000" dirty="0">
                <a:latin typeface="Calibri"/>
                <a:cs typeface="Calibri"/>
              </a:rPr>
              <a:t>Modifying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someone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else’s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music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composition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without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attributing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it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creator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of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work.</a:t>
            </a:r>
            <a:endParaRPr sz="2000">
              <a:latin typeface="Calibri"/>
              <a:cs typeface="Calibri"/>
            </a:endParaRPr>
          </a:p>
          <a:p>
            <a:pPr marL="213995" indent="-205104">
              <a:lnSpc>
                <a:spcPct val="100000"/>
              </a:lnSpc>
              <a:buSzPct val="95000"/>
              <a:buFont typeface="Wingdings"/>
              <a:buChar char=""/>
              <a:tabLst>
                <a:tab pos="213995" algn="l"/>
              </a:tabLst>
            </a:pPr>
            <a:r>
              <a:rPr sz="2000" dirty="0">
                <a:latin typeface="Calibri"/>
                <a:cs typeface="Calibri"/>
              </a:rPr>
              <a:t>Giving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incorrect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source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information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wrongful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citation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about</a:t>
            </a:r>
            <a:r>
              <a:rPr sz="2000" spc="3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source</a:t>
            </a:r>
            <a:endParaRPr sz="2000">
              <a:latin typeface="Calibri"/>
              <a:cs typeface="Calibri"/>
            </a:endParaRPr>
          </a:p>
          <a:p>
            <a:pPr marL="271145" indent="-258445">
              <a:lnSpc>
                <a:spcPct val="100000"/>
              </a:lnSpc>
              <a:buSzPct val="95000"/>
              <a:buFont typeface="Wingdings"/>
              <a:buChar char=""/>
              <a:tabLst>
                <a:tab pos="271145" algn="l"/>
              </a:tabLst>
            </a:pPr>
            <a:r>
              <a:rPr sz="2000" spc="-10" dirty="0">
                <a:latin typeface="Calibri"/>
                <a:cs typeface="Calibri"/>
              </a:rPr>
              <a:t>Failure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giving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credit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acknowledging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contribution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others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50" dirty="0"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collaborative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effort,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which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are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also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part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of.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50"/>
            <a:ext cx="9144000" cy="6858000"/>
            <a:chOff x="0" y="50"/>
            <a:chExt cx="9144000" cy="68580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1000" y="4705348"/>
              <a:ext cx="4000500" cy="215265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0" y="50"/>
              <a:ext cx="9144000" cy="769620"/>
            </a:xfrm>
            <a:custGeom>
              <a:avLst/>
              <a:gdLst/>
              <a:ahLst/>
              <a:cxnLst/>
              <a:rect l="l" t="t" r="r" b="b"/>
              <a:pathLst>
                <a:path w="9144000" h="769620">
                  <a:moveTo>
                    <a:pt x="9144000" y="0"/>
                  </a:moveTo>
                  <a:lnTo>
                    <a:pt x="0" y="0"/>
                  </a:lnTo>
                  <a:lnTo>
                    <a:pt x="0" y="769442"/>
                  </a:lnTo>
                  <a:lnTo>
                    <a:pt x="9144000" y="76944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097783" y="-2793"/>
            <a:ext cx="294894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PLAGIARISM</a:t>
            </a:r>
            <a:endParaRPr sz="4400"/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32808" y="4343398"/>
            <a:ext cx="4711192" cy="2514601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" y="76200"/>
            <a:ext cx="8686800" cy="685800"/>
          </a:xfrm>
          <a:prstGeom prst="rect">
            <a:avLst/>
          </a:prstGeom>
          <a:solidFill>
            <a:srgbClr val="FFFF99"/>
          </a:solidFill>
        </p:spPr>
        <p:txBody>
          <a:bodyPr vert="horz" wrap="square" lIns="0" tIns="5715" rIns="0" bIns="0" rtlCol="0">
            <a:spAutoFit/>
          </a:bodyPr>
          <a:lstStyle/>
          <a:p>
            <a:pPr marL="414020">
              <a:lnSpc>
                <a:spcPct val="100000"/>
              </a:lnSpc>
              <a:spcBef>
                <a:spcPts val="45"/>
              </a:spcBef>
            </a:pPr>
            <a:r>
              <a:rPr sz="4000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INTELLECUAL</a:t>
            </a:r>
            <a:r>
              <a:rPr sz="4000" u="sng" spc="-13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 </a:t>
            </a:r>
            <a:r>
              <a:rPr sz="4000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PROPERTY</a:t>
            </a:r>
            <a:r>
              <a:rPr sz="4000" u="sng" spc="-14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 </a:t>
            </a:r>
            <a:r>
              <a:rPr sz="4000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RIGHTS</a:t>
            </a:r>
            <a:r>
              <a:rPr sz="4000" u="sng" spc="-14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 </a:t>
            </a:r>
            <a:r>
              <a:rPr sz="4000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(IPR)</a:t>
            </a:r>
            <a:endParaRPr sz="4000"/>
          </a:p>
        </p:txBody>
      </p:sp>
      <p:grpSp>
        <p:nvGrpSpPr>
          <p:cNvPr id="3" name="object 3"/>
          <p:cNvGrpSpPr/>
          <p:nvPr/>
        </p:nvGrpSpPr>
        <p:grpSpPr>
          <a:xfrm>
            <a:off x="69850" y="757237"/>
            <a:ext cx="9007475" cy="6034405"/>
            <a:chOff x="69850" y="757237"/>
            <a:chExt cx="9007475" cy="6034405"/>
          </a:xfrm>
        </p:grpSpPr>
        <p:sp>
          <p:nvSpPr>
            <p:cNvPr id="4" name="object 4"/>
            <p:cNvSpPr/>
            <p:nvPr/>
          </p:nvSpPr>
          <p:spPr>
            <a:xfrm>
              <a:off x="76200" y="2743198"/>
              <a:ext cx="5181600" cy="4038600"/>
            </a:xfrm>
            <a:custGeom>
              <a:avLst/>
              <a:gdLst/>
              <a:ahLst/>
              <a:cxnLst/>
              <a:rect l="l" t="t" r="r" b="b"/>
              <a:pathLst>
                <a:path w="5181600" h="4038600">
                  <a:moveTo>
                    <a:pt x="5181600" y="0"/>
                  </a:moveTo>
                  <a:lnTo>
                    <a:pt x="0" y="0"/>
                  </a:lnTo>
                  <a:lnTo>
                    <a:pt x="0" y="4038600"/>
                  </a:lnTo>
                  <a:lnTo>
                    <a:pt x="5181600" y="4038600"/>
                  </a:lnTo>
                  <a:lnTo>
                    <a:pt x="51816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850" y="2736850"/>
              <a:ext cx="5194300" cy="4051300"/>
            </a:xfrm>
            <a:custGeom>
              <a:avLst/>
              <a:gdLst/>
              <a:ahLst/>
              <a:cxnLst/>
              <a:rect l="l" t="t" r="r" b="b"/>
              <a:pathLst>
                <a:path w="5194300" h="4051300">
                  <a:moveTo>
                    <a:pt x="6350" y="0"/>
                  </a:moveTo>
                  <a:lnTo>
                    <a:pt x="6350" y="4051298"/>
                  </a:lnTo>
                </a:path>
                <a:path w="5194300" h="4051300">
                  <a:moveTo>
                    <a:pt x="5187950" y="0"/>
                  </a:moveTo>
                  <a:lnTo>
                    <a:pt x="5187950" y="4051298"/>
                  </a:lnTo>
                </a:path>
                <a:path w="5194300" h="4051300">
                  <a:moveTo>
                    <a:pt x="0" y="6350"/>
                  </a:moveTo>
                  <a:lnTo>
                    <a:pt x="5194300" y="6350"/>
                  </a:lnTo>
                </a:path>
                <a:path w="5194300" h="4051300">
                  <a:moveTo>
                    <a:pt x="0" y="4044948"/>
                  </a:moveTo>
                  <a:lnTo>
                    <a:pt x="5194300" y="4044948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57800" y="2743198"/>
              <a:ext cx="3810000" cy="40386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252973" y="2738436"/>
              <a:ext cx="3819525" cy="4048125"/>
            </a:xfrm>
            <a:custGeom>
              <a:avLst/>
              <a:gdLst/>
              <a:ahLst/>
              <a:cxnLst/>
              <a:rect l="l" t="t" r="r" b="b"/>
              <a:pathLst>
                <a:path w="3819525" h="4048125">
                  <a:moveTo>
                    <a:pt x="0" y="4048125"/>
                  </a:moveTo>
                  <a:lnTo>
                    <a:pt x="3819525" y="4048125"/>
                  </a:lnTo>
                  <a:lnTo>
                    <a:pt x="3819525" y="0"/>
                  </a:lnTo>
                  <a:lnTo>
                    <a:pt x="0" y="0"/>
                  </a:lnTo>
                  <a:lnTo>
                    <a:pt x="0" y="404812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5575" y="762000"/>
              <a:ext cx="8912225" cy="1939289"/>
            </a:xfrm>
            <a:custGeom>
              <a:avLst/>
              <a:gdLst/>
              <a:ahLst/>
              <a:cxnLst/>
              <a:rect l="l" t="t" r="r" b="b"/>
              <a:pathLst>
                <a:path w="8912225" h="1939289">
                  <a:moveTo>
                    <a:pt x="8912225" y="0"/>
                  </a:moveTo>
                  <a:lnTo>
                    <a:pt x="0" y="0"/>
                  </a:lnTo>
                  <a:lnTo>
                    <a:pt x="0" y="1939036"/>
                  </a:lnTo>
                  <a:lnTo>
                    <a:pt x="8912225" y="1939036"/>
                  </a:lnTo>
                  <a:lnTo>
                    <a:pt x="8912225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5575" y="762000"/>
              <a:ext cx="8912225" cy="1939289"/>
            </a:xfrm>
            <a:custGeom>
              <a:avLst/>
              <a:gdLst/>
              <a:ahLst/>
              <a:cxnLst/>
              <a:rect l="l" t="t" r="r" b="b"/>
              <a:pathLst>
                <a:path w="8912225" h="1939289">
                  <a:moveTo>
                    <a:pt x="0" y="1939036"/>
                  </a:moveTo>
                  <a:lnTo>
                    <a:pt x="8912225" y="1939036"/>
                  </a:lnTo>
                  <a:lnTo>
                    <a:pt x="8912225" y="0"/>
                  </a:lnTo>
                  <a:lnTo>
                    <a:pt x="0" y="0"/>
                  </a:lnTo>
                  <a:lnTo>
                    <a:pt x="0" y="1939036"/>
                  </a:lnTo>
                  <a:close/>
                </a:path>
              </a:pathLst>
            </a:custGeom>
            <a:ln w="9525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54939" y="779018"/>
            <a:ext cx="8653780" cy="5664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2075" marR="5080">
              <a:lnSpc>
                <a:spcPct val="100000"/>
              </a:lnSpc>
              <a:spcBef>
                <a:spcPts val="95"/>
              </a:spcBef>
            </a:pPr>
            <a:r>
              <a:rPr sz="20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Intellectual</a:t>
            </a:r>
            <a:r>
              <a:rPr sz="2000" b="1" u="sng" spc="-7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Property:</a:t>
            </a:r>
            <a:r>
              <a:rPr sz="2000" b="1" u="sng" spc="-5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Property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which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comes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from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Human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Brain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for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which Government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gives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protection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called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as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Intellectual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Property.</a:t>
            </a:r>
            <a:endParaRPr sz="2000">
              <a:latin typeface="Calibri"/>
              <a:cs typeface="Calibri"/>
            </a:endParaRPr>
          </a:p>
          <a:p>
            <a:pPr marL="92075" marR="204470">
              <a:lnSpc>
                <a:spcPct val="100000"/>
              </a:lnSpc>
              <a:spcBef>
                <a:spcPts val="2405"/>
              </a:spcBef>
            </a:pPr>
            <a:r>
              <a:rPr sz="20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Intellectual</a:t>
            </a:r>
            <a:r>
              <a:rPr sz="2000" b="1" u="sng" spc="-5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Property</a:t>
            </a:r>
            <a:r>
              <a:rPr sz="2000" b="1" u="sng" spc="-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Rights:</a:t>
            </a:r>
            <a:r>
              <a:rPr sz="2000" b="1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IPR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are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Rights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owner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information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to </a:t>
            </a:r>
            <a:r>
              <a:rPr sz="2000" b="1" dirty="0">
                <a:latin typeface="Calibri"/>
                <a:cs typeface="Calibri"/>
              </a:rPr>
              <a:t>decide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how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much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information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be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shared,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distributed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or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exchanged.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Owner </a:t>
            </a:r>
            <a:r>
              <a:rPr sz="2000" b="1" dirty="0">
                <a:latin typeface="Calibri"/>
                <a:cs typeface="Calibri"/>
              </a:rPr>
              <a:t>can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also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decide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price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for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sharing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intellectual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property.</a:t>
            </a:r>
            <a:endParaRPr sz="2000">
              <a:latin typeface="Calibri"/>
              <a:cs typeface="Calibri"/>
            </a:endParaRPr>
          </a:p>
          <a:p>
            <a:pPr marL="12700" marR="3676650">
              <a:lnSpc>
                <a:spcPct val="100000"/>
              </a:lnSpc>
              <a:spcBef>
                <a:spcPts val="1200"/>
              </a:spcBef>
            </a:pP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creator/producer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information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the </a:t>
            </a:r>
            <a:r>
              <a:rPr sz="2000" b="1" dirty="0">
                <a:latin typeface="Calibri"/>
                <a:cs typeface="Calibri"/>
              </a:rPr>
              <a:t>real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owner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information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has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every </a:t>
            </a:r>
            <a:r>
              <a:rPr sz="2000" b="1" dirty="0">
                <a:latin typeface="Calibri"/>
                <a:cs typeface="Calibri"/>
              </a:rPr>
              <a:t>right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safeguard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his/her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intellectual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property.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000" b="1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IPR</a:t>
            </a:r>
            <a:r>
              <a:rPr sz="200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must</a:t>
            </a:r>
            <a:r>
              <a:rPr sz="2000" b="1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be</a:t>
            </a:r>
            <a:r>
              <a:rPr sz="200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protected,</a:t>
            </a:r>
            <a:r>
              <a:rPr sz="2000" b="1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for</a:t>
            </a:r>
            <a:r>
              <a:rPr sz="2000" b="1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it:</a:t>
            </a:r>
            <a:endParaRPr sz="2000">
              <a:latin typeface="Calibri"/>
              <a:cs typeface="Calibri"/>
            </a:endParaRPr>
          </a:p>
          <a:p>
            <a:pPr marL="12700" marR="4210050">
              <a:lnSpc>
                <a:spcPct val="99800"/>
              </a:lnSpc>
              <a:spcBef>
                <a:spcPts val="25"/>
              </a:spcBef>
            </a:pPr>
            <a:r>
              <a:rPr sz="2000" spc="-10" dirty="0">
                <a:latin typeface="Wingdings"/>
                <a:cs typeface="Wingdings"/>
              </a:rPr>
              <a:t></a:t>
            </a:r>
            <a:r>
              <a:rPr sz="2000" spc="-10" dirty="0">
                <a:latin typeface="Calibri"/>
                <a:cs typeface="Calibri"/>
              </a:rPr>
              <a:t>encourages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new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software,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new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software applications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by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individuals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business organization,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well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improving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existing applications</a:t>
            </a:r>
            <a:endParaRPr sz="2000">
              <a:latin typeface="Calibri"/>
              <a:cs typeface="Calibri"/>
            </a:endParaRPr>
          </a:p>
          <a:p>
            <a:pPr marL="12700" marR="4274820">
              <a:lnSpc>
                <a:spcPts val="2380"/>
              </a:lnSpc>
              <a:spcBef>
                <a:spcPts val="110"/>
              </a:spcBef>
            </a:pPr>
            <a:r>
              <a:rPr sz="2000" dirty="0">
                <a:latin typeface="Wingdings"/>
                <a:cs typeface="Wingdings"/>
              </a:rPr>
              <a:t></a:t>
            </a:r>
            <a:r>
              <a:rPr sz="2000" dirty="0">
                <a:latin typeface="Calibri"/>
                <a:cs typeface="Calibri"/>
              </a:rPr>
              <a:t>ensures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new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ideas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technologies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are </a:t>
            </a:r>
            <a:r>
              <a:rPr sz="2000" dirty="0">
                <a:latin typeface="Calibri"/>
                <a:cs typeface="Calibri"/>
              </a:rPr>
              <a:t>widely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distributed</a:t>
            </a:r>
            <a:endParaRPr sz="2000">
              <a:latin typeface="Calibri"/>
              <a:cs typeface="Calibri"/>
            </a:endParaRPr>
          </a:p>
          <a:p>
            <a:pPr marL="12700" marR="4619625">
              <a:lnSpc>
                <a:spcPts val="2380"/>
              </a:lnSpc>
              <a:spcBef>
                <a:spcPts val="40"/>
              </a:spcBef>
            </a:pPr>
            <a:r>
              <a:rPr sz="2000" spc="-10" dirty="0">
                <a:latin typeface="Wingdings"/>
                <a:cs typeface="Wingdings"/>
              </a:rPr>
              <a:t></a:t>
            </a:r>
            <a:r>
              <a:rPr sz="2000" spc="-10" dirty="0">
                <a:latin typeface="Calibri"/>
                <a:cs typeface="Calibri"/>
              </a:rPr>
              <a:t>promotes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investment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national economy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66800" y="12"/>
            <a:ext cx="6450330" cy="708025"/>
          </a:xfrm>
          <a:custGeom>
            <a:avLst/>
            <a:gdLst/>
            <a:ahLst/>
            <a:cxnLst/>
            <a:rect l="l" t="t" r="r" b="b"/>
            <a:pathLst>
              <a:path w="6450330" h="708025">
                <a:moveTo>
                  <a:pt x="6450330" y="0"/>
                </a:moveTo>
                <a:lnTo>
                  <a:pt x="0" y="0"/>
                </a:lnTo>
                <a:lnTo>
                  <a:pt x="0" y="707885"/>
                </a:lnTo>
                <a:lnTo>
                  <a:pt x="6450330" y="707885"/>
                </a:lnTo>
                <a:lnTo>
                  <a:pt x="645033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45539" y="254"/>
            <a:ext cx="566356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u="sng" spc="-3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DIGITAL</a:t>
            </a:r>
            <a:r>
              <a:rPr sz="4000" u="sng" spc="-14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 </a:t>
            </a:r>
            <a:r>
              <a:rPr sz="4000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PROPERTY</a:t>
            </a:r>
            <a:r>
              <a:rPr sz="4000" u="sng" spc="-13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 </a:t>
            </a:r>
            <a:r>
              <a:rPr sz="4000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RIGHTS</a:t>
            </a:r>
            <a:endParaRPr sz="4000"/>
          </a:p>
        </p:txBody>
      </p:sp>
      <p:grpSp>
        <p:nvGrpSpPr>
          <p:cNvPr id="4" name="object 4"/>
          <p:cNvGrpSpPr/>
          <p:nvPr/>
        </p:nvGrpSpPr>
        <p:grpSpPr>
          <a:xfrm>
            <a:off x="15240" y="609600"/>
            <a:ext cx="9065260" cy="6230620"/>
            <a:chOff x="15240" y="609600"/>
            <a:chExt cx="9065260" cy="623062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76400" y="609600"/>
              <a:ext cx="3489960" cy="10668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40" y="609600"/>
              <a:ext cx="2438400" cy="11430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33999" y="609600"/>
              <a:ext cx="3581400" cy="10668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6200" y="2971800"/>
              <a:ext cx="8991600" cy="1752600"/>
            </a:xfrm>
            <a:custGeom>
              <a:avLst/>
              <a:gdLst/>
              <a:ahLst/>
              <a:cxnLst/>
              <a:rect l="l" t="t" r="r" b="b"/>
              <a:pathLst>
                <a:path w="8991600" h="1752600">
                  <a:moveTo>
                    <a:pt x="0" y="1752600"/>
                  </a:moveTo>
                  <a:lnTo>
                    <a:pt x="8991600" y="1752600"/>
                  </a:lnTo>
                  <a:lnTo>
                    <a:pt x="8991600" y="0"/>
                  </a:lnTo>
                  <a:lnTo>
                    <a:pt x="0" y="0"/>
                  </a:lnTo>
                  <a:lnTo>
                    <a:pt x="0" y="175260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200" y="4724400"/>
              <a:ext cx="8991600" cy="2103120"/>
            </a:xfrm>
            <a:custGeom>
              <a:avLst/>
              <a:gdLst/>
              <a:ahLst/>
              <a:cxnLst/>
              <a:rect l="l" t="t" r="r" b="b"/>
              <a:pathLst>
                <a:path w="8991600" h="2103120">
                  <a:moveTo>
                    <a:pt x="8991600" y="0"/>
                  </a:moveTo>
                  <a:lnTo>
                    <a:pt x="0" y="0"/>
                  </a:lnTo>
                  <a:lnTo>
                    <a:pt x="0" y="2103120"/>
                  </a:lnTo>
                  <a:lnTo>
                    <a:pt x="8991600" y="2103120"/>
                  </a:lnTo>
                  <a:lnTo>
                    <a:pt x="8991600" y="0"/>
                  </a:lnTo>
                  <a:close/>
                </a:path>
              </a:pathLst>
            </a:custGeom>
            <a:solidFill>
              <a:srgbClr val="CC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850" y="4718050"/>
              <a:ext cx="9004300" cy="12700"/>
            </a:xfrm>
            <a:custGeom>
              <a:avLst/>
              <a:gdLst/>
              <a:ahLst/>
              <a:cxnLst/>
              <a:rect l="l" t="t" r="r" b="b"/>
              <a:pathLst>
                <a:path w="9004300" h="12700">
                  <a:moveTo>
                    <a:pt x="0" y="12700"/>
                  </a:moveTo>
                  <a:lnTo>
                    <a:pt x="9004300" y="12700"/>
                  </a:lnTo>
                  <a:lnTo>
                    <a:pt x="90043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9850" y="2889250"/>
              <a:ext cx="9004300" cy="3944620"/>
            </a:xfrm>
            <a:custGeom>
              <a:avLst/>
              <a:gdLst/>
              <a:ahLst/>
              <a:cxnLst/>
              <a:rect l="l" t="t" r="r" b="b"/>
              <a:pathLst>
                <a:path w="9004300" h="3944620">
                  <a:moveTo>
                    <a:pt x="6350" y="0"/>
                  </a:moveTo>
                  <a:lnTo>
                    <a:pt x="6350" y="3944620"/>
                  </a:lnTo>
                </a:path>
                <a:path w="9004300" h="3944620">
                  <a:moveTo>
                    <a:pt x="8997950" y="0"/>
                  </a:moveTo>
                  <a:lnTo>
                    <a:pt x="8997950" y="3944620"/>
                  </a:lnTo>
                </a:path>
                <a:path w="9004300" h="3944620">
                  <a:moveTo>
                    <a:pt x="0" y="3938270"/>
                  </a:moveTo>
                  <a:lnTo>
                    <a:pt x="9004300" y="393827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54939" y="6204965"/>
            <a:ext cx="28067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20" dirty="0">
                <a:solidFill>
                  <a:srgbClr val="4F6128"/>
                </a:solidFill>
                <a:latin typeface="Calibri"/>
                <a:cs typeface="Calibri"/>
              </a:rPr>
              <a:t>iii.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4939" y="5107685"/>
            <a:ext cx="8771890" cy="167513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527050" marR="203200" indent="-514350">
              <a:lnSpc>
                <a:spcPct val="101200"/>
              </a:lnSpc>
              <a:spcBef>
                <a:spcPts val="70"/>
              </a:spcBef>
              <a:buAutoNum type="romanLcPeriod"/>
              <a:tabLst>
                <a:tab pos="527050" algn="l"/>
              </a:tabLst>
            </a:pPr>
            <a:r>
              <a:rPr sz="2000" b="1" spc="-20" dirty="0">
                <a:solidFill>
                  <a:srgbClr val="4F6128"/>
                </a:solidFill>
                <a:latin typeface="Calibri"/>
                <a:cs typeface="Calibri"/>
              </a:rPr>
              <a:t>Anti-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temper</a:t>
            </a:r>
            <a:r>
              <a:rPr sz="2000" b="1" spc="-4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solutions:</a:t>
            </a:r>
            <a:r>
              <a:rPr sz="2000" b="1" spc="-2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F6128"/>
                </a:solidFill>
                <a:latin typeface="Calibri"/>
                <a:cs typeface="Calibri"/>
              </a:rPr>
              <a:t>prevents</a:t>
            </a:r>
            <a:r>
              <a:rPr sz="1600" spc="-2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F6128"/>
                </a:solidFill>
                <a:latin typeface="Calibri"/>
                <a:cs typeface="Calibri"/>
              </a:rPr>
              <a:t>hackers</a:t>
            </a:r>
            <a:r>
              <a:rPr sz="1600" spc="-2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from</a:t>
            </a:r>
            <a:r>
              <a:rPr sz="1600" spc="-2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hacking,</a:t>
            </a:r>
            <a:r>
              <a:rPr sz="1600" spc="-4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F6128"/>
                </a:solidFill>
                <a:latin typeface="Calibri"/>
                <a:cs typeface="Calibri"/>
              </a:rPr>
              <a:t>reverse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engineering</a:t>
            </a:r>
            <a:r>
              <a:rPr sz="1600" spc="-4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or</a:t>
            </a:r>
            <a:r>
              <a:rPr sz="1600" spc="-2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F6128"/>
                </a:solidFill>
                <a:latin typeface="Calibri"/>
                <a:cs typeface="Calibri"/>
              </a:rPr>
              <a:t>manipulating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digital</a:t>
            </a:r>
            <a:r>
              <a:rPr sz="1600" spc="-4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F6128"/>
                </a:solidFill>
                <a:latin typeface="Calibri"/>
                <a:cs typeface="Calibri"/>
              </a:rPr>
              <a:t>properties</a:t>
            </a:r>
            <a:r>
              <a:rPr sz="1600" spc="-3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such</a:t>
            </a:r>
            <a:r>
              <a:rPr sz="1600" spc="-4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utility</a:t>
            </a:r>
            <a:r>
              <a:rPr sz="1600" spc="-5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tools,</a:t>
            </a:r>
            <a:r>
              <a:rPr sz="1600" spc="-3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software</a:t>
            </a:r>
            <a:r>
              <a:rPr sz="1600" spc="-1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apps,</a:t>
            </a:r>
            <a:r>
              <a:rPr sz="1600" spc="-5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video</a:t>
            </a:r>
            <a:r>
              <a:rPr sz="1600" spc="-4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games</a:t>
            </a:r>
            <a:r>
              <a:rPr sz="1600" spc="-4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4F6128"/>
                </a:solidFill>
                <a:latin typeface="Calibri"/>
                <a:cs typeface="Calibri"/>
              </a:rPr>
              <a:t>etc.</a:t>
            </a:r>
            <a:endParaRPr sz="1600">
              <a:latin typeface="Calibri"/>
              <a:cs typeface="Calibri"/>
            </a:endParaRPr>
          </a:p>
          <a:p>
            <a:pPr marL="526415" indent="-513715">
              <a:lnSpc>
                <a:spcPts val="2370"/>
              </a:lnSpc>
              <a:buAutoNum type="romanLcPeriod"/>
              <a:tabLst>
                <a:tab pos="526415" algn="l"/>
              </a:tabLst>
            </a:pP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Legal</a:t>
            </a:r>
            <a:r>
              <a:rPr sz="2000" b="1" spc="-4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Clauses:</a:t>
            </a:r>
            <a:r>
              <a:rPr sz="2000" b="1" spc="-3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spc="-35" dirty="0">
                <a:solidFill>
                  <a:srgbClr val="4F6128"/>
                </a:solidFill>
                <a:latin typeface="Calibri"/>
                <a:cs typeface="Calibri"/>
              </a:rPr>
              <a:t>Term’s</a:t>
            </a:r>
            <a:r>
              <a:rPr sz="1600" spc="-4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of</a:t>
            </a:r>
            <a:r>
              <a:rPr sz="1600" spc="-3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Service</a:t>
            </a:r>
            <a:r>
              <a:rPr sz="1600" spc="-4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that</a:t>
            </a:r>
            <a:r>
              <a:rPr sz="1600" spc="-3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prohibits</a:t>
            </a:r>
            <a:r>
              <a:rPr sz="1600" spc="-4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the</a:t>
            </a:r>
            <a:r>
              <a:rPr sz="1600" spc="-4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scrapping</a:t>
            </a:r>
            <a:r>
              <a:rPr sz="1600" spc="-5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of</a:t>
            </a:r>
            <a:r>
              <a:rPr sz="1600" spc="-3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software</a:t>
            </a:r>
            <a:r>
              <a:rPr sz="1600" spc="-2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are</a:t>
            </a:r>
            <a:r>
              <a:rPr sz="1600" spc="-4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included</a:t>
            </a:r>
            <a:r>
              <a:rPr sz="1600" spc="-5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in</a:t>
            </a:r>
            <a:r>
              <a:rPr sz="1600" spc="-5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the</a:t>
            </a:r>
            <a:r>
              <a:rPr sz="1600" spc="-3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F6128"/>
                </a:solidFill>
                <a:latin typeface="Calibri"/>
                <a:cs typeface="Calibri"/>
              </a:rPr>
              <a:t>legal</a:t>
            </a:r>
            <a:endParaRPr sz="1600">
              <a:latin typeface="Calibri"/>
              <a:cs typeface="Calibri"/>
            </a:endParaRPr>
          </a:p>
          <a:p>
            <a:pPr marL="527050">
              <a:lnSpc>
                <a:spcPts val="1905"/>
              </a:lnSpc>
              <a:spcBef>
                <a:spcPts val="25"/>
              </a:spcBef>
            </a:pP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clauses</a:t>
            </a:r>
            <a:r>
              <a:rPr sz="1600" spc="-3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of</a:t>
            </a:r>
            <a:r>
              <a:rPr sz="1600" spc="-2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the</a:t>
            </a:r>
            <a:r>
              <a:rPr sz="1600" spc="-2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Digital</a:t>
            </a:r>
            <a:r>
              <a:rPr sz="1600" spc="-3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F6128"/>
                </a:solidFill>
                <a:latin typeface="Calibri"/>
                <a:cs typeface="Calibri"/>
              </a:rPr>
              <a:t>properties</a:t>
            </a:r>
            <a:endParaRPr sz="1600">
              <a:latin typeface="Calibri"/>
              <a:cs typeface="Calibri"/>
            </a:endParaRPr>
          </a:p>
          <a:p>
            <a:pPr marL="527050" marR="78105">
              <a:lnSpc>
                <a:spcPts val="2030"/>
              </a:lnSpc>
              <a:spcBef>
                <a:spcPts val="365"/>
              </a:spcBef>
            </a:pP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Limit</a:t>
            </a:r>
            <a:r>
              <a:rPr sz="2000" b="1" spc="-4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the</a:t>
            </a:r>
            <a:r>
              <a:rPr sz="2000" b="1" spc="-3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sharing</a:t>
            </a:r>
            <a:r>
              <a:rPr sz="2000" b="1" spc="-3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of</a:t>
            </a:r>
            <a:r>
              <a:rPr sz="2000" b="1" spc="-4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the</a:t>
            </a:r>
            <a:r>
              <a:rPr sz="2000" b="1" spc="-3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software</a:t>
            </a:r>
            <a:r>
              <a:rPr sz="2000" b="1" spc="-1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code:</a:t>
            </a:r>
            <a:r>
              <a:rPr sz="2000" b="1" spc="-8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Use</a:t>
            </a:r>
            <a:r>
              <a:rPr sz="1600" spc="-2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of</a:t>
            </a:r>
            <a:r>
              <a:rPr sz="1600" spc="-2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DRM</a:t>
            </a:r>
            <a:r>
              <a:rPr sz="1600" spc="-3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solutions</a:t>
            </a:r>
            <a:r>
              <a:rPr sz="1600" spc="-3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and</a:t>
            </a:r>
            <a:r>
              <a:rPr sz="1600" spc="-3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sharing</a:t>
            </a:r>
            <a:r>
              <a:rPr sz="1600" spc="-4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code</a:t>
            </a:r>
            <a:r>
              <a:rPr sz="1600" spc="-2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with</a:t>
            </a:r>
            <a:r>
              <a:rPr sz="1600" spc="-3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4F6128"/>
                </a:solidFill>
                <a:latin typeface="Calibri"/>
                <a:cs typeface="Calibri"/>
              </a:rPr>
              <a:t>only </a:t>
            </a:r>
            <a:r>
              <a:rPr sz="1600" spc="-10" dirty="0">
                <a:solidFill>
                  <a:srgbClr val="4F6128"/>
                </a:solidFill>
                <a:latin typeface="Calibri"/>
                <a:cs typeface="Calibri"/>
              </a:rPr>
              <a:t>trusted</a:t>
            </a:r>
            <a:r>
              <a:rPr sz="1600" spc="-2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F6128"/>
                </a:solidFill>
                <a:latin typeface="Calibri"/>
                <a:cs typeface="Calibri"/>
              </a:rPr>
              <a:t>individuals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9850" y="1746250"/>
            <a:ext cx="9004300" cy="1231900"/>
            <a:chOff x="69850" y="1746250"/>
            <a:chExt cx="9004300" cy="1231900"/>
          </a:xfrm>
        </p:grpSpPr>
        <p:sp>
          <p:nvSpPr>
            <p:cNvPr id="15" name="object 15"/>
            <p:cNvSpPr/>
            <p:nvPr/>
          </p:nvSpPr>
          <p:spPr>
            <a:xfrm>
              <a:off x="76200" y="1752600"/>
              <a:ext cx="8991600" cy="1219200"/>
            </a:xfrm>
            <a:custGeom>
              <a:avLst/>
              <a:gdLst/>
              <a:ahLst/>
              <a:cxnLst/>
              <a:rect l="l" t="t" r="r" b="b"/>
              <a:pathLst>
                <a:path w="8991600" h="1219200">
                  <a:moveTo>
                    <a:pt x="8991600" y="0"/>
                  </a:moveTo>
                  <a:lnTo>
                    <a:pt x="0" y="0"/>
                  </a:lnTo>
                  <a:lnTo>
                    <a:pt x="0" y="1219200"/>
                  </a:lnTo>
                  <a:lnTo>
                    <a:pt x="8991600" y="1219200"/>
                  </a:lnTo>
                  <a:lnTo>
                    <a:pt x="89916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9850" y="1746250"/>
              <a:ext cx="9004300" cy="1231900"/>
            </a:xfrm>
            <a:custGeom>
              <a:avLst/>
              <a:gdLst/>
              <a:ahLst/>
              <a:cxnLst/>
              <a:rect l="l" t="t" r="r" b="b"/>
              <a:pathLst>
                <a:path w="9004300" h="1231900">
                  <a:moveTo>
                    <a:pt x="6350" y="0"/>
                  </a:moveTo>
                  <a:lnTo>
                    <a:pt x="6350" y="1231900"/>
                  </a:lnTo>
                </a:path>
                <a:path w="9004300" h="1231900">
                  <a:moveTo>
                    <a:pt x="8997950" y="0"/>
                  </a:moveTo>
                  <a:lnTo>
                    <a:pt x="8997950" y="1231900"/>
                  </a:lnTo>
                </a:path>
                <a:path w="9004300" h="1231900">
                  <a:moveTo>
                    <a:pt x="0" y="6350"/>
                  </a:moveTo>
                  <a:lnTo>
                    <a:pt x="9004300" y="6350"/>
                  </a:lnTo>
                </a:path>
                <a:path w="9004300" h="1231900">
                  <a:moveTo>
                    <a:pt x="0" y="1225550"/>
                  </a:moveTo>
                  <a:lnTo>
                    <a:pt x="9004300" y="122555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54939" y="1766061"/>
            <a:ext cx="8787765" cy="33635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600"/>
              </a:lnSpc>
              <a:spcBef>
                <a:spcPts val="80"/>
              </a:spcBef>
            </a:pPr>
            <a:r>
              <a:rPr sz="2400" b="1" i="1" dirty="0">
                <a:solidFill>
                  <a:srgbClr val="0000FF"/>
                </a:solidFill>
                <a:latin typeface="Calibri"/>
                <a:cs typeface="Calibri"/>
              </a:rPr>
              <a:t>Digital</a:t>
            </a:r>
            <a:r>
              <a:rPr sz="2400" b="1" i="1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i="1" dirty="0">
                <a:solidFill>
                  <a:srgbClr val="0000FF"/>
                </a:solidFill>
                <a:latin typeface="Calibri"/>
                <a:cs typeface="Calibri"/>
              </a:rPr>
              <a:t>property</a:t>
            </a:r>
            <a:r>
              <a:rPr sz="2400" b="1" i="1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i="1" dirty="0">
                <a:solidFill>
                  <a:srgbClr val="0000FF"/>
                </a:solidFill>
                <a:latin typeface="Calibri"/>
                <a:cs typeface="Calibri"/>
              </a:rPr>
              <a:t>(or</a:t>
            </a:r>
            <a:r>
              <a:rPr sz="2400" b="1" i="1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i="1" dirty="0">
                <a:solidFill>
                  <a:srgbClr val="0000FF"/>
                </a:solidFill>
                <a:latin typeface="Calibri"/>
                <a:cs typeface="Calibri"/>
              </a:rPr>
              <a:t>Digital</a:t>
            </a:r>
            <a:r>
              <a:rPr sz="2400" b="1" i="1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i="1" spc="-10" dirty="0">
                <a:solidFill>
                  <a:srgbClr val="0000FF"/>
                </a:solidFill>
                <a:latin typeface="Calibri"/>
                <a:cs typeface="Calibri"/>
              </a:rPr>
              <a:t>assets)</a:t>
            </a:r>
            <a:r>
              <a:rPr sz="2400" b="1" i="1" spc="-114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00FF"/>
                </a:solidFill>
                <a:latin typeface="Calibri"/>
                <a:cs typeface="Calibri"/>
              </a:rPr>
              <a:t>refers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16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any</a:t>
            </a:r>
            <a:r>
              <a:rPr sz="1600" spc="-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00FF"/>
                </a:solidFill>
                <a:latin typeface="Calibri"/>
                <a:cs typeface="Calibri"/>
              </a:rPr>
              <a:t>information</a:t>
            </a:r>
            <a:r>
              <a:rPr sz="16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about</a:t>
            </a:r>
            <a:r>
              <a:rPr sz="16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you</a:t>
            </a:r>
            <a:r>
              <a:rPr sz="16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or</a:t>
            </a:r>
            <a:r>
              <a:rPr sz="1600" spc="-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00FF"/>
                </a:solidFill>
                <a:latin typeface="Calibri"/>
                <a:cs typeface="Calibri"/>
              </a:rPr>
              <a:t>created</a:t>
            </a:r>
            <a:r>
              <a:rPr sz="16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by</a:t>
            </a:r>
            <a:r>
              <a:rPr sz="1600" spc="-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0000FF"/>
                </a:solidFill>
                <a:latin typeface="Calibri"/>
                <a:cs typeface="Calibri"/>
              </a:rPr>
              <a:t>you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that</a:t>
            </a:r>
            <a:r>
              <a:rPr sz="1600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exists</a:t>
            </a:r>
            <a:r>
              <a:rPr sz="1600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in</a:t>
            </a:r>
            <a:r>
              <a:rPr sz="1600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digital</a:t>
            </a:r>
            <a:r>
              <a:rPr sz="1600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form,</a:t>
            </a:r>
            <a:r>
              <a:rPr sz="1600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either</a:t>
            </a:r>
            <a:r>
              <a:rPr sz="1600" spc="-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online</a:t>
            </a:r>
            <a:r>
              <a:rPr sz="1600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or</a:t>
            </a:r>
            <a:r>
              <a:rPr sz="16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in</a:t>
            </a:r>
            <a:r>
              <a:rPr sz="1600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any</a:t>
            </a:r>
            <a:r>
              <a:rPr sz="1600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electronic</a:t>
            </a:r>
            <a:r>
              <a:rPr sz="1600" spc="-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00FF"/>
                </a:solidFill>
                <a:latin typeface="Calibri"/>
                <a:cs typeface="Calibri"/>
              </a:rPr>
              <a:t>storage</a:t>
            </a:r>
            <a:r>
              <a:rPr sz="1600" spc="-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device.</a:t>
            </a:r>
            <a:r>
              <a:rPr sz="1600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Digital</a:t>
            </a:r>
            <a:r>
              <a:rPr sz="1600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property</a:t>
            </a:r>
            <a:r>
              <a:rPr sz="1600" spc="-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rights</a:t>
            </a:r>
            <a:r>
              <a:rPr sz="1600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lie</a:t>
            </a:r>
            <a:r>
              <a:rPr sz="1600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0000FF"/>
                </a:solidFill>
                <a:latin typeface="Calibri"/>
                <a:cs typeface="Calibri"/>
              </a:rPr>
              <a:t>with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the</a:t>
            </a:r>
            <a:r>
              <a:rPr sz="16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owner</a:t>
            </a:r>
            <a:r>
              <a:rPr sz="16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who</a:t>
            </a:r>
            <a:r>
              <a:rPr sz="1600" spc="-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has</a:t>
            </a:r>
            <a:r>
              <a:rPr sz="1600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created</a:t>
            </a:r>
            <a:r>
              <a:rPr sz="1600" spc="-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it</a:t>
            </a:r>
            <a:r>
              <a:rPr sz="16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or</a:t>
            </a:r>
            <a:r>
              <a:rPr sz="1600" spc="-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who</a:t>
            </a:r>
            <a:r>
              <a:rPr sz="16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has</a:t>
            </a:r>
            <a:r>
              <a:rPr sz="1600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got</a:t>
            </a:r>
            <a:r>
              <a:rPr sz="16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it</a:t>
            </a:r>
            <a:r>
              <a:rPr sz="16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developed</a:t>
            </a:r>
            <a:r>
              <a:rPr sz="16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by</a:t>
            </a:r>
            <a:r>
              <a:rPr sz="1600" spc="-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paying</a:t>
            </a:r>
            <a:r>
              <a:rPr sz="1600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legally</a:t>
            </a:r>
            <a:r>
              <a:rPr sz="1600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is</a:t>
            </a:r>
            <a:r>
              <a:rPr sz="16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the</a:t>
            </a:r>
            <a:r>
              <a:rPr sz="16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owner</a:t>
            </a:r>
            <a:r>
              <a:rPr sz="16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of</a:t>
            </a:r>
            <a:r>
              <a:rPr sz="16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a</a:t>
            </a:r>
            <a:r>
              <a:rPr sz="16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00FF"/>
                </a:solidFill>
                <a:latin typeface="Calibri"/>
                <a:cs typeface="Calibri"/>
              </a:rPr>
              <a:t>digital property.</a:t>
            </a:r>
            <a:r>
              <a:rPr sz="1600" spc="-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For</a:t>
            </a:r>
            <a:r>
              <a:rPr sz="1600" b="1" u="sng" spc="-3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Eg</a:t>
            </a:r>
            <a:r>
              <a:rPr sz="1600" b="1" dirty="0">
                <a:solidFill>
                  <a:srgbClr val="0000FF"/>
                </a:solidFill>
                <a:latin typeface="Calibri"/>
                <a:cs typeface="Calibri"/>
              </a:rPr>
              <a:t>:</a:t>
            </a:r>
            <a:r>
              <a:rPr sz="1600" b="1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00FF"/>
                </a:solidFill>
                <a:latin typeface="Calibri"/>
                <a:cs typeface="Calibri"/>
              </a:rPr>
              <a:t>online</a:t>
            </a:r>
            <a:r>
              <a:rPr sz="1600" b="1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00FF"/>
                </a:solidFill>
                <a:latin typeface="Calibri"/>
                <a:cs typeface="Calibri"/>
              </a:rPr>
              <a:t>personal</a:t>
            </a:r>
            <a:r>
              <a:rPr sz="1600" b="1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00FF"/>
                </a:solidFill>
                <a:latin typeface="Calibri"/>
                <a:cs typeface="Calibri"/>
              </a:rPr>
              <a:t>accounts</a:t>
            </a:r>
            <a:r>
              <a:rPr sz="1600" b="1" spc="-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00FF"/>
                </a:solidFill>
                <a:latin typeface="Calibri"/>
                <a:cs typeface="Calibri"/>
              </a:rPr>
              <a:t>(email),</a:t>
            </a:r>
            <a:r>
              <a:rPr sz="1600" b="1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00FF"/>
                </a:solidFill>
                <a:latin typeface="Calibri"/>
                <a:cs typeface="Calibri"/>
              </a:rPr>
              <a:t>social</a:t>
            </a:r>
            <a:r>
              <a:rPr sz="1600" b="1" spc="-6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00FF"/>
                </a:solidFill>
                <a:latin typeface="Calibri"/>
                <a:cs typeface="Calibri"/>
              </a:rPr>
              <a:t>media</a:t>
            </a:r>
            <a:r>
              <a:rPr sz="1600" b="1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00FF"/>
                </a:solidFill>
                <a:latin typeface="Calibri"/>
                <a:cs typeface="Calibri"/>
              </a:rPr>
              <a:t>accounts</a:t>
            </a:r>
            <a:r>
              <a:rPr sz="1600" b="1" spc="-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00FF"/>
                </a:solidFill>
                <a:latin typeface="Calibri"/>
                <a:cs typeface="Calibri"/>
              </a:rPr>
              <a:t>&amp;</a:t>
            </a:r>
            <a:r>
              <a:rPr sz="1600" b="1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000FF"/>
                </a:solidFill>
                <a:latin typeface="Calibri"/>
                <a:cs typeface="Calibri"/>
              </a:rPr>
              <a:t>on-</a:t>
            </a:r>
            <a:r>
              <a:rPr sz="1600" b="1" dirty="0">
                <a:solidFill>
                  <a:srgbClr val="0000FF"/>
                </a:solidFill>
                <a:latin typeface="Calibri"/>
                <a:cs typeface="Calibri"/>
              </a:rPr>
              <a:t>line</a:t>
            </a:r>
            <a:r>
              <a:rPr sz="1600" b="1" spc="-5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000FF"/>
                </a:solidFill>
                <a:latin typeface="Calibri"/>
                <a:cs typeface="Calibri"/>
              </a:rPr>
              <a:t>storage</a:t>
            </a:r>
            <a:r>
              <a:rPr sz="1600" b="1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00FF"/>
                </a:solidFill>
                <a:latin typeface="Calibri"/>
                <a:cs typeface="Calibri"/>
              </a:rPr>
              <a:t>accounts</a:t>
            </a:r>
            <a:r>
              <a:rPr sz="1600" b="1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0000FF"/>
                </a:solidFill>
                <a:latin typeface="Calibri"/>
                <a:cs typeface="Calibri"/>
              </a:rPr>
              <a:t>etc.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24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Threats</a:t>
            </a:r>
            <a:r>
              <a:rPr sz="2400" b="1" i="1" u="sng" spc="-4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to</a:t>
            </a:r>
            <a:r>
              <a:rPr sz="2400" b="1" i="1" u="sng" spc="-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Digital</a:t>
            </a:r>
            <a:r>
              <a:rPr sz="2400" b="1" i="1" u="sng" spc="-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i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properties</a:t>
            </a:r>
            <a:endParaRPr sz="2400">
              <a:latin typeface="Calibri"/>
              <a:cs typeface="Calibri"/>
            </a:endParaRPr>
          </a:p>
          <a:p>
            <a:pPr marL="527050" marR="66675" indent="-514350">
              <a:lnSpc>
                <a:spcPct val="100000"/>
              </a:lnSpc>
              <a:spcBef>
                <a:spcPts val="40"/>
              </a:spcBef>
              <a:buAutoNum type="arabicPeriod"/>
              <a:tabLst>
                <a:tab pos="527050" algn="l"/>
              </a:tabLst>
            </a:pP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Digital</a:t>
            </a:r>
            <a:r>
              <a:rPr sz="18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software</a:t>
            </a:r>
            <a:r>
              <a:rPr sz="18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penetration</a:t>
            </a:r>
            <a:r>
              <a:rPr sz="18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tools</a:t>
            </a:r>
            <a:r>
              <a:rPr sz="18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:</a:t>
            </a:r>
            <a:r>
              <a:rPr sz="18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Calibri"/>
                <a:cs typeface="Calibri"/>
              </a:rPr>
              <a:t>Hackers</a:t>
            </a:r>
            <a:r>
              <a:rPr sz="1800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create</a:t>
            </a:r>
            <a:r>
              <a:rPr sz="1800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tools</a:t>
            </a:r>
            <a:r>
              <a:rPr sz="1800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like</a:t>
            </a:r>
            <a:r>
              <a:rPr sz="1800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Calibri"/>
                <a:cs typeface="Calibri"/>
              </a:rPr>
              <a:t>keygens</a:t>
            </a:r>
            <a:r>
              <a:rPr sz="1800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and</a:t>
            </a:r>
            <a:r>
              <a:rPr sz="1800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cracks</a:t>
            </a:r>
            <a:r>
              <a:rPr sz="1800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C00000"/>
                </a:solidFill>
                <a:latin typeface="Calibri"/>
                <a:cs typeface="Calibri"/>
              </a:rPr>
              <a:t>to </a:t>
            </a:r>
            <a:r>
              <a:rPr sz="1800" spc="-10" dirty="0">
                <a:solidFill>
                  <a:srgbClr val="C00000"/>
                </a:solidFill>
                <a:latin typeface="Calibri"/>
                <a:cs typeface="Calibri"/>
              </a:rPr>
              <a:t>penetrate</a:t>
            </a:r>
            <a:r>
              <a:rPr sz="1800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your</a:t>
            </a:r>
            <a:r>
              <a:rPr sz="1800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digital</a:t>
            </a:r>
            <a:r>
              <a:rPr sz="1800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C00000"/>
                </a:solidFill>
                <a:latin typeface="Calibri"/>
                <a:cs typeface="Calibri"/>
              </a:rPr>
              <a:t>property,</a:t>
            </a:r>
            <a:r>
              <a:rPr sz="1800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which</a:t>
            </a:r>
            <a:r>
              <a:rPr sz="1800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enables</a:t>
            </a:r>
            <a:r>
              <a:rPr sz="1800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Calibri"/>
                <a:cs typeface="Calibri"/>
              </a:rPr>
              <a:t>unauthorized</a:t>
            </a:r>
            <a:r>
              <a:rPr sz="1800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(illegitimate)</a:t>
            </a:r>
            <a:r>
              <a:rPr sz="1800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users</a:t>
            </a:r>
            <a:r>
              <a:rPr sz="1800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to</a:t>
            </a:r>
            <a:r>
              <a:rPr sz="1800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Calibri"/>
                <a:cs typeface="Calibri"/>
              </a:rPr>
              <a:t>freely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access</a:t>
            </a:r>
            <a:r>
              <a:rPr sz="1800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the</a:t>
            </a:r>
            <a:r>
              <a:rPr sz="1800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Calibri"/>
                <a:cs typeface="Calibri"/>
              </a:rPr>
              <a:t>properties</a:t>
            </a:r>
            <a:endParaRPr sz="1800">
              <a:latin typeface="Calibri"/>
              <a:cs typeface="Calibri"/>
            </a:endParaRPr>
          </a:p>
          <a:p>
            <a:pPr marL="469900" marR="503555" indent="-4572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469900" algn="l"/>
              </a:tabLst>
            </a:pP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Stealing</a:t>
            </a:r>
            <a:r>
              <a:rPr sz="18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and</a:t>
            </a:r>
            <a:r>
              <a:rPr sz="18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plagiarizing</a:t>
            </a:r>
            <a:r>
              <a:rPr sz="18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codes</a:t>
            </a:r>
            <a:r>
              <a:rPr sz="18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of</a:t>
            </a:r>
            <a:r>
              <a:rPr sz="18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your</a:t>
            </a:r>
            <a:r>
              <a:rPr sz="18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digital</a:t>
            </a:r>
            <a:r>
              <a:rPr sz="18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properties:</a:t>
            </a:r>
            <a:r>
              <a:rPr sz="18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Making</a:t>
            </a:r>
            <a:r>
              <a:rPr sz="1800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Calibri"/>
                <a:cs typeface="Calibri"/>
              </a:rPr>
              <a:t>plagiarized</a:t>
            </a:r>
            <a:r>
              <a:rPr sz="1800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C00000"/>
                </a:solidFill>
                <a:latin typeface="Calibri"/>
                <a:cs typeface="Calibri"/>
              </a:rPr>
              <a:t>copy </a:t>
            </a:r>
            <a:r>
              <a:rPr sz="1800" spc="-10" dirty="0">
                <a:solidFill>
                  <a:srgbClr val="C00000"/>
                </a:solidFill>
                <a:latin typeface="Calibri"/>
                <a:cs typeface="Calibri"/>
              </a:rPr>
              <a:t>version</a:t>
            </a:r>
            <a:r>
              <a:rPr sz="1800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of</a:t>
            </a:r>
            <a:r>
              <a:rPr sz="1800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your</a:t>
            </a:r>
            <a:r>
              <a:rPr sz="1800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digital</a:t>
            </a:r>
            <a:r>
              <a:rPr sz="1800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software</a:t>
            </a:r>
            <a:r>
              <a:rPr sz="1800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by</a:t>
            </a:r>
            <a:r>
              <a:rPr sz="1800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somehow</a:t>
            </a:r>
            <a:r>
              <a:rPr sz="1800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stealing</a:t>
            </a:r>
            <a:r>
              <a:rPr sz="1800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your</a:t>
            </a:r>
            <a:r>
              <a:rPr sz="1800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digital</a:t>
            </a:r>
            <a:r>
              <a:rPr sz="1800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Calibri"/>
                <a:cs typeface="Calibri"/>
              </a:rPr>
              <a:t>property.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b="1" u="sng" dirty="0">
                <a:solidFill>
                  <a:srgbClr val="4F6128"/>
                </a:solidFill>
                <a:uFill>
                  <a:solidFill>
                    <a:srgbClr val="4F6128"/>
                  </a:solidFill>
                </a:uFill>
                <a:latin typeface="Calibri"/>
                <a:cs typeface="Calibri"/>
              </a:rPr>
              <a:t>Digital</a:t>
            </a:r>
            <a:r>
              <a:rPr sz="2400" b="1" u="sng" spc="-85" dirty="0">
                <a:solidFill>
                  <a:srgbClr val="4F6128"/>
                </a:solidFill>
                <a:uFill>
                  <a:solidFill>
                    <a:srgbClr val="4F6128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4F6128"/>
                </a:solidFill>
                <a:uFill>
                  <a:solidFill>
                    <a:srgbClr val="4F6128"/>
                  </a:solidFill>
                </a:uFill>
                <a:latin typeface="Calibri"/>
                <a:cs typeface="Calibri"/>
              </a:rPr>
              <a:t>Property</a:t>
            </a:r>
            <a:r>
              <a:rPr sz="2400" b="1" u="sng" spc="-85" dirty="0">
                <a:solidFill>
                  <a:srgbClr val="4F6128"/>
                </a:solidFill>
                <a:uFill>
                  <a:solidFill>
                    <a:srgbClr val="4F6128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4F6128"/>
                </a:solidFill>
                <a:uFill>
                  <a:solidFill>
                    <a:srgbClr val="4F6128"/>
                  </a:solidFill>
                </a:uFill>
                <a:latin typeface="Calibri"/>
                <a:cs typeface="Calibri"/>
              </a:rPr>
              <a:t>Rights</a:t>
            </a:r>
            <a:r>
              <a:rPr sz="2400" b="1" u="sng" spc="-80" dirty="0">
                <a:solidFill>
                  <a:srgbClr val="4F6128"/>
                </a:solidFill>
                <a:uFill>
                  <a:solidFill>
                    <a:srgbClr val="4F6128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4F6128"/>
                </a:solidFill>
                <a:uFill>
                  <a:solidFill>
                    <a:srgbClr val="4F6128"/>
                  </a:solidFill>
                </a:uFill>
                <a:latin typeface="Calibri"/>
                <a:cs typeface="Calibri"/>
              </a:rPr>
              <a:t>Protection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ts val="4545"/>
              </a:lnSpc>
            </a:pPr>
            <a:r>
              <a:rPr sz="40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What</a:t>
            </a:r>
            <a:r>
              <a:rPr sz="4000" u="sng" spc="-2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 </a:t>
            </a:r>
            <a:r>
              <a:rPr sz="40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is</a:t>
            </a:r>
            <a:r>
              <a:rPr sz="4000" u="sng" spc="-2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 </a:t>
            </a:r>
            <a:r>
              <a:rPr sz="40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a</a:t>
            </a:r>
            <a:r>
              <a:rPr sz="4000" u="sng" spc="-2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 </a:t>
            </a:r>
            <a:r>
              <a:rPr sz="40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PATENT?</a:t>
            </a:r>
            <a:endParaRPr sz="4000"/>
          </a:p>
        </p:txBody>
      </p:sp>
      <p:grpSp>
        <p:nvGrpSpPr>
          <p:cNvPr id="3" name="object 3"/>
          <p:cNvGrpSpPr/>
          <p:nvPr/>
        </p:nvGrpSpPr>
        <p:grpSpPr>
          <a:xfrm>
            <a:off x="300037" y="604837"/>
            <a:ext cx="8620125" cy="3438525"/>
            <a:chOff x="300037" y="604837"/>
            <a:chExt cx="8620125" cy="3438525"/>
          </a:xfrm>
        </p:grpSpPr>
        <p:sp>
          <p:nvSpPr>
            <p:cNvPr id="4" name="object 4"/>
            <p:cNvSpPr/>
            <p:nvPr/>
          </p:nvSpPr>
          <p:spPr>
            <a:xfrm>
              <a:off x="304800" y="609600"/>
              <a:ext cx="8610600" cy="3429000"/>
            </a:xfrm>
            <a:custGeom>
              <a:avLst/>
              <a:gdLst/>
              <a:ahLst/>
              <a:cxnLst/>
              <a:rect l="l" t="t" r="r" b="b"/>
              <a:pathLst>
                <a:path w="8610600" h="3429000">
                  <a:moveTo>
                    <a:pt x="8610600" y="0"/>
                  </a:moveTo>
                  <a:lnTo>
                    <a:pt x="0" y="0"/>
                  </a:lnTo>
                  <a:lnTo>
                    <a:pt x="0" y="3429000"/>
                  </a:lnTo>
                  <a:lnTo>
                    <a:pt x="8610600" y="3429000"/>
                  </a:lnTo>
                  <a:lnTo>
                    <a:pt x="8610600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04800" y="609600"/>
              <a:ext cx="8610600" cy="3429000"/>
            </a:xfrm>
            <a:custGeom>
              <a:avLst/>
              <a:gdLst/>
              <a:ahLst/>
              <a:cxnLst/>
              <a:rect l="l" t="t" r="r" b="b"/>
              <a:pathLst>
                <a:path w="8610600" h="3429000">
                  <a:moveTo>
                    <a:pt x="0" y="3429000"/>
                  </a:moveTo>
                  <a:lnTo>
                    <a:pt x="8610600" y="3429000"/>
                  </a:lnTo>
                  <a:lnTo>
                    <a:pt x="8610600" y="0"/>
                  </a:lnTo>
                  <a:lnTo>
                    <a:pt x="0" y="0"/>
                  </a:lnTo>
                  <a:lnTo>
                    <a:pt x="0" y="3429000"/>
                  </a:lnTo>
                  <a:close/>
                </a:path>
              </a:pathLst>
            </a:custGeom>
            <a:ln w="9525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83540" y="626618"/>
            <a:ext cx="8413115" cy="32562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Wingdings"/>
              <a:buChar char=""/>
              <a:tabLst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patent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exclusive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right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granted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for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invention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which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product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50" dirty="0">
                <a:latin typeface="Calibri"/>
                <a:cs typeface="Calibri"/>
              </a:rPr>
              <a:t> a </a:t>
            </a:r>
            <a:r>
              <a:rPr sz="2000" dirty="0">
                <a:latin typeface="Calibri"/>
                <a:cs typeface="Calibri"/>
              </a:rPr>
              <a:t>process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that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provides,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general,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new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way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doing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something,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offers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50" dirty="0">
                <a:latin typeface="Calibri"/>
                <a:cs typeface="Calibri"/>
              </a:rPr>
              <a:t>a </a:t>
            </a:r>
            <a:r>
              <a:rPr sz="2000" dirty="0">
                <a:latin typeface="Calibri"/>
                <a:cs typeface="Calibri"/>
              </a:rPr>
              <a:t>new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technical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solution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problem.</a:t>
            </a:r>
            <a:endParaRPr sz="2000">
              <a:latin typeface="Calibri"/>
              <a:cs typeface="Calibri"/>
            </a:endParaRPr>
          </a:p>
          <a:p>
            <a:pPr marL="355600" marR="446405" indent="-342900">
              <a:lnSpc>
                <a:spcPct val="100000"/>
              </a:lnSpc>
              <a:spcBef>
                <a:spcPts val="484"/>
              </a:spcBef>
              <a:buFont typeface="Wingdings"/>
              <a:buChar char=""/>
              <a:tabLst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patent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right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granted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inventor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by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federal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government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that </a:t>
            </a:r>
            <a:r>
              <a:rPr sz="2000" b="1" dirty="0">
                <a:latin typeface="Calibri"/>
                <a:cs typeface="Calibri"/>
              </a:rPr>
              <a:t>permits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inventor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exclude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others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from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making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selling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using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the </a:t>
            </a:r>
            <a:r>
              <a:rPr sz="2000" spc="-10" dirty="0">
                <a:latin typeface="Calibri"/>
                <a:cs typeface="Calibri"/>
              </a:rPr>
              <a:t>invention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period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time.</a:t>
            </a:r>
            <a:endParaRPr sz="2000">
              <a:latin typeface="Calibri"/>
              <a:cs typeface="Calibri"/>
            </a:endParaRPr>
          </a:p>
          <a:p>
            <a:pPr marL="355600" marR="316230" indent="-342900">
              <a:lnSpc>
                <a:spcPct val="100000"/>
              </a:lnSpc>
              <a:spcBef>
                <a:spcPts val="480"/>
              </a:spcBef>
              <a:buFont typeface="Wingdings"/>
              <a:buChar char=""/>
              <a:tabLst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The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patent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system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designed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encourage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inventions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that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are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unique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and </a:t>
            </a:r>
            <a:r>
              <a:rPr sz="2000" dirty="0">
                <a:latin typeface="Calibri"/>
                <a:cs typeface="Calibri"/>
              </a:rPr>
              <a:t>useful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society.</a:t>
            </a:r>
            <a:endParaRPr sz="2000">
              <a:latin typeface="Calibri"/>
              <a:cs typeface="Calibri"/>
            </a:endParaRPr>
          </a:p>
          <a:p>
            <a:pPr marL="355600" marR="194310" indent="-342900">
              <a:lnSpc>
                <a:spcPct val="100000"/>
              </a:lnSpc>
              <a:spcBef>
                <a:spcPts val="480"/>
              </a:spcBef>
              <a:buFont typeface="Wingdings"/>
              <a:buChar char=""/>
              <a:tabLst>
                <a:tab pos="355600" algn="l"/>
              </a:tabLst>
            </a:pPr>
            <a:r>
              <a:rPr sz="2000" spc="-90" dirty="0">
                <a:latin typeface="Calibri"/>
                <a:cs typeface="Calibri"/>
              </a:rPr>
              <a:t>To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get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patent,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technical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information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about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invention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must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disclosed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public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patent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application.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00" y="4114798"/>
            <a:ext cx="8686800" cy="2667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90600" y="85115"/>
            <a:ext cx="7010400" cy="1210310"/>
          </a:xfrm>
          <a:custGeom>
            <a:avLst/>
            <a:gdLst/>
            <a:ahLst/>
            <a:cxnLst/>
            <a:rect l="l" t="t" r="r" b="b"/>
            <a:pathLst>
              <a:path w="7010400" h="1210310">
                <a:moveTo>
                  <a:pt x="7010400" y="0"/>
                </a:moveTo>
                <a:lnTo>
                  <a:pt x="0" y="0"/>
                </a:lnTo>
                <a:lnTo>
                  <a:pt x="0" y="1210284"/>
                </a:lnTo>
                <a:lnTo>
                  <a:pt x="7010400" y="1210284"/>
                </a:lnTo>
                <a:lnTo>
                  <a:pt x="701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86788" y="35305"/>
            <a:ext cx="6017895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40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COPYRIGHT</a:t>
            </a:r>
            <a:r>
              <a:rPr sz="4000" u="sng" spc="-17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 </a:t>
            </a:r>
            <a:r>
              <a:rPr sz="4000" u="sng" spc="-2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and</a:t>
            </a:r>
            <a:endParaRPr sz="4000"/>
          </a:p>
          <a:p>
            <a:pPr algn="ctr">
              <a:lnSpc>
                <a:spcPct val="100000"/>
              </a:lnSpc>
            </a:pPr>
            <a:r>
              <a:rPr sz="4000" u="sng" spc="-7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 </a:t>
            </a:r>
            <a:r>
              <a:rPr sz="40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COPYRIGHT</a:t>
            </a:r>
            <a:r>
              <a:rPr sz="4000" u="sng" spc="-10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 </a:t>
            </a:r>
            <a:r>
              <a:rPr sz="40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INFRINGEMENT</a:t>
            </a:r>
            <a:endParaRPr sz="4000"/>
          </a:p>
        </p:txBody>
      </p:sp>
      <p:sp>
        <p:nvSpPr>
          <p:cNvPr id="4" name="object 4"/>
          <p:cNvSpPr/>
          <p:nvPr/>
        </p:nvSpPr>
        <p:spPr>
          <a:xfrm>
            <a:off x="228600" y="1295400"/>
            <a:ext cx="8610600" cy="3581400"/>
          </a:xfrm>
          <a:custGeom>
            <a:avLst/>
            <a:gdLst/>
            <a:ahLst/>
            <a:cxnLst/>
            <a:rect l="l" t="t" r="r" b="b"/>
            <a:pathLst>
              <a:path w="8610600" h="3581400">
                <a:moveTo>
                  <a:pt x="8610600" y="0"/>
                </a:moveTo>
                <a:lnTo>
                  <a:pt x="0" y="0"/>
                </a:lnTo>
                <a:lnTo>
                  <a:pt x="0" y="3581400"/>
                </a:lnTo>
                <a:lnTo>
                  <a:pt x="8610600" y="3581400"/>
                </a:lnTo>
                <a:lnTo>
                  <a:pt x="86106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07340" y="1211133"/>
            <a:ext cx="8250555" cy="3687445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44"/>
              </a:spcBef>
            </a:pPr>
            <a:r>
              <a:rPr sz="2800" b="1" u="sng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What</a:t>
            </a:r>
            <a:r>
              <a:rPr sz="2800" b="1" u="sng" spc="-20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is</a:t>
            </a:r>
            <a:r>
              <a:rPr sz="2800" b="1" u="sng" spc="-15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a</a:t>
            </a:r>
            <a:r>
              <a:rPr sz="2800" b="1" u="sng" spc="-15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spc="-10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copyright?</a:t>
            </a:r>
            <a:endParaRPr sz="28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530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spc="-10" dirty="0">
                <a:latin typeface="Calibri"/>
                <a:cs typeface="Calibri"/>
              </a:rPr>
              <a:t>Copyright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refers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legal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right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owner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intellectual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property</a:t>
            </a:r>
            <a:r>
              <a:rPr sz="2000" dirty="0">
                <a:latin typeface="Calibri"/>
                <a:cs typeface="Calibri"/>
              </a:rPr>
              <a:t>.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In </a:t>
            </a:r>
            <a:r>
              <a:rPr sz="2000" dirty="0">
                <a:latin typeface="Calibri"/>
                <a:cs typeface="Calibri"/>
              </a:rPr>
              <a:t>simpler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terms,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copyright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right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copy.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This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means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that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original creators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products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anyone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they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give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authorization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are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only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ones </a:t>
            </a:r>
            <a:r>
              <a:rPr sz="2000" dirty="0">
                <a:latin typeface="Calibri"/>
                <a:cs typeface="Calibri"/>
              </a:rPr>
              <a:t>with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exclusive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right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reproduce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work.</a:t>
            </a:r>
            <a:endParaRPr sz="2000">
              <a:latin typeface="Calibri"/>
              <a:cs typeface="Calibri"/>
            </a:endParaRPr>
          </a:p>
          <a:p>
            <a:pPr marL="355600" marR="151765" indent="-342900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Infringement</a:t>
            </a:r>
            <a:r>
              <a:rPr sz="2000" b="1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means</a:t>
            </a:r>
            <a:r>
              <a:rPr sz="2000" dirty="0">
                <a:latin typeface="Calibri"/>
                <a:cs typeface="Calibri"/>
              </a:rPr>
              <a:t>: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action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breaking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terms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40" dirty="0">
                <a:latin typeface="Calibri"/>
                <a:cs typeface="Calibri"/>
              </a:rPr>
              <a:t> law,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agreement, </a:t>
            </a:r>
            <a:r>
              <a:rPr sz="2000" dirty="0">
                <a:latin typeface="Calibri"/>
                <a:cs typeface="Calibri"/>
              </a:rPr>
              <a:t>etc.;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violation.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28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What</a:t>
            </a:r>
            <a:r>
              <a:rPr sz="2800" b="1" u="sng" spc="-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is</a:t>
            </a:r>
            <a:r>
              <a:rPr sz="2800" b="1" u="sng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copyright</a:t>
            </a:r>
            <a:r>
              <a:rPr sz="2800" b="1" u="sng" spc="-5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infringement?</a:t>
            </a:r>
            <a:endParaRPr sz="2800">
              <a:latin typeface="Calibri"/>
              <a:cs typeface="Calibri"/>
            </a:endParaRPr>
          </a:p>
          <a:p>
            <a:pPr marL="355600" marR="930275" indent="-342900">
              <a:lnSpc>
                <a:spcPct val="100000"/>
              </a:lnSpc>
              <a:spcBef>
                <a:spcPts val="530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copyright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infringed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only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when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unauthorized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person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copies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50" dirty="0">
                <a:latin typeface="Calibri"/>
                <a:cs typeface="Calibri"/>
              </a:rPr>
              <a:t>a </a:t>
            </a:r>
            <a:r>
              <a:rPr sz="2000" spc="-10" dirty="0">
                <a:latin typeface="Calibri"/>
                <a:cs typeface="Calibri"/>
              </a:rPr>
              <a:t>substantial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part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work.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4353" y="4934839"/>
            <a:ext cx="8555990" cy="1754505"/>
          </a:xfrm>
          <a:prstGeom prst="rect">
            <a:avLst/>
          </a:prstGeom>
          <a:solidFill>
            <a:srgbClr val="F9C090"/>
          </a:solidFill>
        </p:spPr>
        <p:txBody>
          <a:bodyPr vert="horz" wrap="square" lIns="0" tIns="4000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5"/>
              </a:spcBef>
            </a:pPr>
            <a:r>
              <a:rPr sz="18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Some</a:t>
            </a:r>
            <a:r>
              <a:rPr sz="18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 </a:t>
            </a:r>
            <a:r>
              <a:rPr sz="18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EXAMPLES</a:t>
            </a:r>
            <a:r>
              <a:rPr sz="1800" b="1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 </a:t>
            </a:r>
            <a:r>
              <a:rPr sz="18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of</a:t>
            </a:r>
            <a:r>
              <a:rPr sz="18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 </a:t>
            </a:r>
            <a:r>
              <a:rPr sz="18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COPYRIGHT</a:t>
            </a:r>
            <a:r>
              <a:rPr sz="1800" b="1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 </a:t>
            </a:r>
            <a:r>
              <a:rPr sz="18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INFRINGEMENT</a:t>
            </a:r>
            <a:endParaRPr sz="1800">
              <a:latin typeface="Arial"/>
              <a:cs typeface="Arial"/>
            </a:endParaRPr>
          </a:p>
          <a:p>
            <a:pPr marL="170180" indent="-88900">
              <a:lnSpc>
                <a:spcPct val="100000"/>
              </a:lnSpc>
              <a:buSzPct val="94444"/>
              <a:buChar char="•"/>
              <a:tabLst>
                <a:tab pos="170180" algn="l"/>
              </a:tabLst>
            </a:pP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Recording</a:t>
            </a:r>
            <a:r>
              <a:rPr sz="1800" spc="-2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a</a:t>
            </a:r>
            <a:r>
              <a:rPr sz="1800" spc="-1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film</a:t>
            </a:r>
            <a:r>
              <a:rPr sz="1800" spc="-1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in</a:t>
            </a:r>
            <a:r>
              <a:rPr sz="1800" spc="-1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a</a:t>
            </a:r>
            <a:r>
              <a:rPr sz="1800" spc="-1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movie</a:t>
            </a:r>
            <a:r>
              <a:rPr sz="1800" spc="-1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1F2023"/>
                </a:solidFill>
                <a:latin typeface="Arial MT"/>
                <a:cs typeface="Arial MT"/>
              </a:rPr>
              <a:t>theater.</a:t>
            </a:r>
            <a:endParaRPr sz="1800">
              <a:latin typeface="Arial MT"/>
              <a:cs typeface="Arial MT"/>
            </a:endParaRPr>
          </a:p>
          <a:p>
            <a:pPr marL="91440" marR="283845" indent="-10160">
              <a:lnSpc>
                <a:spcPct val="100000"/>
              </a:lnSpc>
              <a:buSzPct val="94444"/>
              <a:buChar char="•"/>
              <a:tabLst>
                <a:tab pos="170180" algn="l"/>
              </a:tabLst>
            </a:pP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	Posting</a:t>
            </a:r>
            <a:r>
              <a:rPr sz="1800" spc="-2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a</a:t>
            </a:r>
            <a:r>
              <a:rPr sz="1800" spc="-1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video</a:t>
            </a:r>
            <a:r>
              <a:rPr sz="1800" spc="-1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on</a:t>
            </a:r>
            <a:r>
              <a:rPr sz="1800" spc="-1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your</a:t>
            </a:r>
            <a:r>
              <a:rPr sz="1800" spc="-1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company's</a:t>
            </a:r>
            <a:r>
              <a:rPr sz="1800" spc="-3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website</a:t>
            </a:r>
            <a:r>
              <a:rPr sz="1800" spc="-2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which</a:t>
            </a:r>
            <a:r>
              <a:rPr sz="1800" spc="-2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features</a:t>
            </a:r>
            <a:r>
              <a:rPr sz="1800" spc="-1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copyrighted</a:t>
            </a:r>
            <a:r>
              <a:rPr sz="1800" spc="-3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words</a:t>
            </a:r>
            <a:r>
              <a:rPr sz="1800" spc="-2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spc="-25" dirty="0">
                <a:solidFill>
                  <a:srgbClr val="1F2023"/>
                </a:solidFill>
                <a:latin typeface="Arial MT"/>
                <a:cs typeface="Arial MT"/>
              </a:rPr>
              <a:t>or </a:t>
            </a:r>
            <a:r>
              <a:rPr sz="1800" spc="-10" dirty="0">
                <a:solidFill>
                  <a:srgbClr val="1F2023"/>
                </a:solidFill>
                <a:latin typeface="Arial MT"/>
                <a:cs typeface="Arial MT"/>
              </a:rPr>
              <a:t>songs.</a:t>
            </a:r>
            <a:endParaRPr sz="1800">
              <a:latin typeface="Arial MT"/>
              <a:cs typeface="Arial MT"/>
            </a:endParaRPr>
          </a:p>
          <a:p>
            <a:pPr marL="170180" indent="-88900">
              <a:lnSpc>
                <a:spcPct val="100000"/>
              </a:lnSpc>
              <a:buSzPct val="94444"/>
              <a:buChar char="•"/>
              <a:tabLst>
                <a:tab pos="170180" algn="l"/>
              </a:tabLst>
            </a:pP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Using</a:t>
            </a:r>
            <a:r>
              <a:rPr sz="1800" spc="-3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copyrighted</a:t>
            </a:r>
            <a:r>
              <a:rPr sz="1800" spc="-3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images</a:t>
            </a:r>
            <a:r>
              <a:rPr sz="1800" spc="-3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on</a:t>
            </a:r>
            <a:r>
              <a:rPr sz="1800" spc="-2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your</a:t>
            </a:r>
            <a:r>
              <a:rPr sz="1800" spc="-1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company's</a:t>
            </a:r>
            <a:r>
              <a:rPr sz="1800" spc="-3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1F2023"/>
                </a:solidFill>
                <a:latin typeface="Arial MT"/>
                <a:cs typeface="Arial MT"/>
              </a:rPr>
              <a:t>website.</a:t>
            </a:r>
            <a:endParaRPr sz="1800">
              <a:latin typeface="Arial MT"/>
              <a:cs typeface="Arial MT"/>
            </a:endParaRPr>
          </a:p>
          <a:p>
            <a:pPr marL="170180" indent="-88900">
              <a:lnSpc>
                <a:spcPct val="100000"/>
              </a:lnSpc>
              <a:buSzPct val="94444"/>
              <a:buChar char="•"/>
              <a:tabLst>
                <a:tab pos="170180" algn="l"/>
              </a:tabLst>
            </a:pP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Using</a:t>
            </a:r>
            <a:r>
              <a:rPr sz="1800" spc="-2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a</a:t>
            </a:r>
            <a:r>
              <a:rPr sz="1800" spc="-1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musical</a:t>
            </a:r>
            <a:r>
              <a:rPr sz="1800" spc="-1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group's</a:t>
            </a:r>
            <a:r>
              <a:rPr sz="1800" spc="-3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copyrighted</a:t>
            </a:r>
            <a:r>
              <a:rPr sz="1800" spc="-2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songs</a:t>
            </a:r>
            <a:r>
              <a:rPr sz="1800" spc="-1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on</a:t>
            </a:r>
            <a:r>
              <a:rPr sz="1800" spc="-1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your</a:t>
            </a:r>
            <a:r>
              <a:rPr sz="1800" spc="-3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company's</a:t>
            </a:r>
            <a:r>
              <a:rPr sz="1800" spc="-10" dirty="0">
                <a:solidFill>
                  <a:srgbClr val="1F2023"/>
                </a:solidFill>
                <a:latin typeface="Arial MT"/>
                <a:cs typeface="Arial MT"/>
              </a:rPr>
              <a:t> website.</a:t>
            </a:r>
            <a:endParaRPr sz="1800">
              <a:latin typeface="Arial MT"/>
              <a:cs typeface="Arial M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8889"/>
            <a:ext cx="9144000" cy="1591310"/>
            <a:chOff x="0" y="8889"/>
            <a:chExt cx="9144000" cy="159131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16494" y="8889"/>
              <a:ext cx="1627504" cy="159130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4170"/>
              <a:ext cx="1448816" cy="125122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2027173"/>
            <a:ext cx="8686800" cy="4526280"/>
          </a:xfrm>
          <a:custGeom>
            <a:avLst/>
            <a:gdLst/>
            <a:ahLst/>
            <a:cxnLst/>
            <a:rect l="l" t="t" r="r" b="b"/>
            <a:pathLst>
              <a:path w="8686800" h="4526280">
                <a:moveTo>
                  <a:pt x="8686800" y="0"/>
                </a:moveTo>
                <a:lnTo>
                  <a:pt x="0" y="0"/>
                </a:lnTo>
                <a:lnTo>
                  <a:pt x="0" y="4526026"/>
                </a:lnTo>
                <a:lnTo>
                  <a:pt x="8686800" y="4526026"/>
                </a:lnTo>
                <a:lnTo>
                  <a:pt x="8686800" y="0"/>
                </a:lnTo>
                <a:close/>
              </a:path>
            </a:pathLst>
          </a:custGeom>
          <a:solidFill>
            <a:srgbClr val="C3D5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50240" y="2034539"/>
            <a:ext cx="8065134" cy="40246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71500">
              <a:lnSpc>
                <a:spcPct val="100000"/>
              </a:lnSpc>
              <a:spcBef>
                <a:spcPts val="95"/>
              </a:spcBef>
            </a:pP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Cyber</a:t>
            </a:r>
            <a:r>
              <a:rPr sz="3200" b="1" spc="-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Safety</a:t>
            </a:r>
            <a:r>
              <a:rPr sz="3200" b="1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20" dirty="0">
                <a:solidFill>
                  <a:srgbClr val="001F5F"/>
                </a:solidFill>
                <a:latin typeface="Calibri"/>
                <a:cs typeface="Calibri"/>
              </a:rPr>
              <a:t>refers</a:t>
            </a:r>
            <a:r>
              <a:rPr sz="3200" b="1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3200" b="1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3200" b="1" spc="-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safe</a:t>
            </a:r>
            <a:r>
              <a:rPr sz="3200" b="1" spc="-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25" dirty="0">
                <a:solidFill>
                  <a:srgbClr val="001F5F"/>
                </a:solidFill>
                <a:latin typeface="Calibri"/>
                <a:cs typeface="Calibri"/>
              </a:rPr>
              <a:t>and 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responsible</a:t>
            </a:r>
            <a:r>
              <a:rPr sz="3200" b="1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use</a:t>
            </a:r>
            <a:r>
              <a:rPr sz="3200" b="1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3200"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Internet</a:t>
            </a:r>
            <a:r>
              <a:rPr sz="32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32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ensure</a:t>
            </a:r>
            <a:r>
              <a:rPr sz="3200" b="1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safety</a:t>
            </a:r>
            <a:r>
              <a:rPr sz="3200"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25" dirty="0">
                <a:solidFill>
                  <a:srgbClr val="001F5F"/>
                </a:solidFill>
                <a:latin typeface="Calibri"/>
                <a:cs typeface="Calibri"/>
              </a:rPr>
              <a:t>and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security</a:t>
            </a:r>
            <a:r>
              <a:rPr sz="32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32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personal</a:t>
            </a:r>
            <a:r>
              <a:rPr sz="32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information</a:t>
            </a:r>
            <a:r>
              <a:rPr sz="32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32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not</a:t>
            </a:r>
            <a:r>
              <a:rPr sz="32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posing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threat</a:t>
            </a:r>
            <a:r>
              <a:rPr sz="3200" b="1" spc="-1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3200" b="1" spc="-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anyone</a:t>
            </a:r>
            <a:r>
              <a:rPr sz="3200" b="1" spc="-1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20" dirty="0">
                <a:solidFill>
                  <a:srgbClr val="001F5F"/>
                </a:solidFill>
                <a:latin typeface="Calibri"/>
                <a:cs typeface="Calibri"/>
              </a:rPr>
              <a:t>else’s</a:t>
            </a:r>
            <a:r>
              <a:rPr sz="3200" b="1" spc="-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information.</a:t>
            </a:r>
            <a:endParaRPr sz="3200">
              <a:latin typeface="Calibri"/>
              <a:cs typeface="Calibri"/>
            </a:endParaRPr>
          </a:p>
          <a:p>
            <a:pPr marL="12700" marR="130175" indent="5715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It</a:t>
            </a:r>
            <a:r>
              <a:rPr sz="3200" spc="-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001F5F"/>
                </a:solidFill>
                <a:latin typeface="Calibri"/>
                <a:cs typeface="Calibri"/>
              </a:rPr>
              <a:t>involves</a:t>
            </a:r>
            <a:r>
              <a:rPr sz="3200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gaining</a:t>
            </a:r>
            <a:r>
              <a:rPr sz="3200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knowledge</a:t>
            </a:r>
            <a:r>
              <a:rPr sz="3200" spc="-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about</a:t>
            </a:r>
            <a:r>
              <a:rPr sz="3200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001F5F"/>
                </a:solidFill>
                <a:latin typeface="Calibri"/>
                <a:cs typeface="Calibri"/>
              </a:rPr>
              <a:t>possible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threat</a:t>
            </a:r>
            <a:r>
              <a:rPr sz="3200" spc="-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3200" spc="-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personal</a:t>
            </a:r>
            <a:r>
              <a:rPr sz="3200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safety</a:t>
            </a:r>
            <a:r>
              <a:rPr sz="3200" spc="-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3200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security</a:t>
            </a:r>
            <a:r>
              <a:rPr sz="3200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risks</a:t>
            </a:r>
            <a:r>
              <a:rPr sz="3200" spc="-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001F5F"/>
                </a:solidFill>
                <a:latin typeface="Calibri"/>
                <a:cs typeface="Calibri"/>
              </a:rPr>
              <a:t>for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3200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001F5F"/>
                </a:solidFill>
                <a:latin typeface="Calibri"/>
                <a:cs typeface="Calibri"/>
              </a:rPr>
              <a:t>information</a:t>
            </a:r>
            <a:r>
              <a:rPr sz="32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along</a:t>
            </a:r>
            <a:r>
              <a:rPr sz="3200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with</a:t>
            </a:r>
            <a:r>
              <a:rPr sz="3200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measures</a:t>
            </a:r>
            <a:r>
              <a:rPr sz="3200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3200" spc="-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001F5F"/>
                </a:solidFill>
                <a:latin typeface="Calibri"/>
                <a:cs typeface="Calibri"/>
              </a:rPr>
              <a:t>prevent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3200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counter</a:t>
            </a:r>
            <a:r>
              <a:rPr sz="3200" spc="-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001F5F"/>
                </a:solidFill>
                <a:latin typeface="Calibri"/>
                <a:cs typeface="Calibri"/>
              </a:rPr>
              <a:t>them.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0" y="0"/>
            <a:ext cx="8672449" cy="18288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38411" y="4410075"/>
            <a:ext cx="3981450" cy="2286000"/>
            <a:chOff x="3038411" y="4410075"/>
            <a:chExt cx="3981450" cy="2286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7999" y="4419600"/>
              <a:ext cx="3962400" cy="226695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043173" y="4414837"/>
              <a:ext cx="3971925" cy="2276475"/>
            </a:xfrm>
            <a:custGeom>
              <a:avLst/>
              <a:gdLst/>
              <a:ahLst/>
              <a:cxnLst/>
              <a:rect l="l" t="t" r="r" b="b"/>
              <a:pathLst>
                <a:path w="3971925" h="2276475">
                  <a:moveTo>
                    <a:pt x="0" y="2276475"/>
                  </a:moveTo>
                  <a:lnTo>
                    <a:pt x="3971925" y="2276475"/>
                  </a:lnTo>
                  <a:lnTo>
                    <a:pt x="3971925" y="0"/>
                  </a:lnTo>
                  <a:lnTo>
                    <a:pt x="0" y="0"/>
                  </a:lnTo>
                  <a:lnTo>
                    <a:pt x="0" y="227647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1524000" y="76200"/>
            <a:ext cx="5943600" cy="1219200"/>
          </a:xfrm>
          <a:custGeom>
            <a:avLst/>
            <a:gdLst/>
            <a:ahLst/>
            <a:cxnLst/>
            <a:rect l="l" t="t" r="r" b="b"/>
            <a:pathLst>
              <a:path w="5943600" h="1219200">
                <a:moveTo>
                  <a:pt x="5943600" y="0"/>
                </a:moveTo>
                <a:lnTo>
                  <a:pt x="0" y="0"/>
                </a:lnTo>
                <a:lnTo>
                  <a:pt x="0" y="1219200"/>
                </a:lnTo>
                <a:lnTo>
                  <a:pt x="5943600" y="1219200"/>
                </a:lnTo>
                <a:lnTo>
                  <a:pt x="59436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713229" y="95503"/>
            <a:ext cx="556641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129665">
              <a:lnSpc>
                <a:spcPct val="100000"/>
              </a:lnSpc>
              <a:spcBef>
                <a:spcPts val="100"/>
              </a:spcBef>
            </a:pPr>
            <a:r>
              <a:rPr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TRADEMARK</a:t>
            </a:r>
            <a:r>
              <a:rPr u="sng" spc="-17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 </a:t>
            </a:r>
            <a:r>
              <a:rPr u="sng" spc="-2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and</a:t>
            </a:r>
            <a:r>
              <a:rPr spc="-25" dirty="0">
                <a:solidFill>
                  <a:srgbClr val="FFFF00"/>
                </a:solidFill>
              </a:rPr>
              <a:t> </a:t>
            </a:r>
            <a:r>
              <a:rPr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TRADEMARK</a:t>
            </a:r>
            <a:r>
              <a:rPr u="sng" spc="-17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 </a:t>
            </a:r>
            <a:r>
              <a:rPr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INFRINGEMENT</a:t>
            </a:r>
          </a:p>
        </p:txBody>
      </p:sp>
      <p:sp>
        <p:nvSpPr>
          <p:cNvPr id="7" name="object 7"/>
          <p:cNvSpPr/>
          <p:nvPr/>
        </p:nvSpPr>
        <p:spPr>
          <a:xfrm>
            <a:off x="76200" y="1676400"/>
            <a:ext cx="8991600" cy="2667000"/>
          </a:xfrm>
          <a:custGeom>
            <a:avLst/>
            <a:gdLst/>
            <a:ahLst/>
            <a:cxnLst/>
            <a:rect l="l" t="t" r="r" b="b"/>
            <a:pathLst>
              <a:path w="8991600" h="2667000">
                <a:moveTo>
                  <a:pt x="8991600" y="0"/>
                </a:moveTo>
                <a:lnTo>
                  <a:pt x="0" y="0"/>
                </a:lnTo>
                <a:lnTo>
                  <a:pt x="0" y="2667000"/>
                </a:lnTo>
                <a:lnTo>
                  <a:pt x="8991600" y="2667000"/>
                </a:lnTo>
                <a:lnTo>
                  <a:pt x="899160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54939" y="1624329"/>
            <a:ext cx="8797925" cy="2659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u="sng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What</a:t>
            </a:r>
            <a:r>
              <a:rPr sz="2400" b="1" u="sng" spc="-35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is</a:t>
            </a:r>
            <a:r>
              <a:rPr sz="2400" b="1" u="sng" spc="-35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a</a:t>
            </a:r>
            <a:r>
              <a:rPr sz="2400" b="1" u="sng" spc="-35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Trademark?</a:t>
            </a:r>
            <a:endParaRPr sz="2400">
              <a:latin typeface="Calibri"/>
              <a:cs typeface="Calibri"/>
            </a:endParaRPr>
          </a:p>
          <a:p>
            <a:pPr marL="355600" marR="1038860" indent="-342900">
              <a:lnSpc>
                <a:spcPct val="80000"/>
              </a:lnSpc>
              <a:spcBef>
                <a:spcPts val="575"/>
              </a:spcBef>
              <a:buChar char="•"/>
              <a:tabLst>
                <a:tab pos="355600" algn="l"/>
                <a:tab pos="491490" algn="l"/>
              </a:tabLst>
            </a:pPr>
            <a:r>
              <a:rPr sz="2400" dirty="0">
                <a:latin typeface="Arial MT"/>
                <a:cs typeface="Arial MT"/>
              </a:rPr>
              <a:t>	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trademark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any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word,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phrase,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symbol,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design,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50" dirty="0">
                <a:latin typeface="Calibri"/>
                <a:cs typeface="Calibri"/>
              </a:rPr>
              <a:t> a </a:t>
            </a:r>
            <a:r>
              <a:rPr sz="2400" dirty="0">
                <a:latin typeface="Calibri"/>
                <a:cs typeface="Calibri"/>
              </a:rPr>
              <a:t>combination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these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things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that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identifies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your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goods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or</a:t>
            </a:r>
            <a:endParaRPr sz="2400">
              <a:latin typeface="Calibri"/>
              <a:cs typeface="Calibri"/>
            </a:endParaRPr>
          </a:p>
          <a:p>
            <a:pPr marL="355600" marR="83185">
              <a:lnSpc>
                <a:spcPct val="80000"/>
              </a:lnSpc>
              <a:tabLst>
                <a:tab pos="1480820" algn="l"/>
              </a:tabLst>
            </a:pPr>
            <a:r>
              <a:rPr sz="2400" spc="-10" dirty="0">
                <a:latin typeface="Calibri"/>
                <a:cs typeface="Calibri"/>
              </a:rPr>
              <a:t>services</a:t>
            </a:r>
            <a:r>
              <a:rPr sz="2400" dirty="0">
                <a:latin typeface="Calibri"/>
                <a:cs typeface="Calibri"/>
              </a:rPr>
              <a:t>	and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distinguishes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them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from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others.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trademark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owner </a:t>
            </a:r>
            <a:r>
              <a:rPr sz="2400" dirty="0">
                <a:latin typeface="Calibri"/>
                <a:cs typeface="Calibri"/>
              </a:rPr>
              <a:t>can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individual,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business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organization,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any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legal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entity.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What</a:t>
            </a:r>
            <a:r>
              <a:rPr sz="2400" b="1" u="sng" spc="-6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is</a:t>
            </a:r>
            <a:r>
              <a:rPr sz="2400" b="1" u="sng" spc="-5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Trademark</a:t>
            </a:r>
            <a:r>
              <a:rPr sz="2400" b="1" u="sng" spc="-5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Infringement?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ts val="2310"/>
              </a:lnSpc>
              <a:spcBef>
                <a:spcPts val="55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spc="-25" dirty="0">
                <a:solidFill>
                  <a:srgbClr val="1F2023"/>
                </a:solidFill>
                <a:latin typeface="Calibri"/>
                <a:cs typeface="Calibri"/>
              </a:rPr>
              <a:t>Trademark</a:t>
            </a:r>
            <a:r>
              <a:rPr sz="2400" spc="-65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1F2023"/>
                </a:solidFill>
                <a:latin typeface="Calibri"/>
                <a:cs typeface="Calibri"/>
              </a:rPr>
              <a:t>infringement</a:t>
            </a:r>
            <a:r>
              <a:rPr sz="2400" spc="-60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1F2023"/>
                </a:solidFill>
                <a:latin typeface="Calibri"/>
                <a:cs typeface="Calibri"/>
              </a:rPr>
              <a:t>is</a:t>
            </a:r>
            <a:r>
              <a:rPr sz="2400" spc="-50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1F2023"/>
                </a:solidFill>
                <a:latin typeface="Calibri"/>
                <a:cs typeface="Calibri"/>
              </a:rPr>
              <a:t>the</a:t>
            </a:r>
            <a:r>
              <a:rPr sz="2400" b="1" spc="-50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1F2023"/>
                </a:solidFill>
                <a:latin typeface="Calibri"/>
                <a:cs typeface="Calibri"/>
              </a:rPr>
              <a:t>unauthorized</a:t>
            </a:r>
            <a:r>
              <a:rPr sz="2400" b="1" spc="-55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1F2023"/>
                </a:solidFill>
                <a:latin typeface="Calibri"/>
                <a:cs typeface="Calibri"/>
              </a:rPr>
              <a:t>usage</a:t>
            </a:r>
            <a:r>
              <a:rPr sz="2400" b="1" spc="-55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1F2023"/>
                </a:solidFill>
                <a:latin typeface="Calibri"/>
                <a:cs typeface="Calibri"/>
              </a:rPr>
              <a:t>of</a:t>
            </a:r>
            <a:r>
              <a:rPr sz="2400" b="1" spc="-60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1F2023"/>
                </a:solidFill>
                <a:latin typeface="Calibri"/>
                <a:cs typeface="Calibri"/>
              </a:rPr>
              <a:t>a</a:t>
            </a:r>
            <a:r>
              <a:rPr sz="2400" b="1" spc="-60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1F2023"/>
                </a:solidFill>
                <a:latin typeface="Calibri"/>
                <a:cs typeface="Calibri"/>
              </a:rPr>
              <a:t>mark</a:t>
            </a:r>
            <a:r>
              <a:rPr sz="2400" b="1" spc="-65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1F2023"/>
                </a:solidFill>
                <a:latin typeface="Calibri"/>
                <a:cs typeface="Calibri"/>
              </a:rPr>
              <a:t>that</a:t>
            </a:r>
            <a:r>
              <a:rPr sz="2400" b="1" spc="-50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1F2023"/>
                </a:solidFill>
                <a:latin typeface="Calibri"/>
                <a:cs typeface="Calibri"/>
              </a:rPr>
              <a:t>is </a:t>
            </a:r>
            <a:r>
              <a:rPr sz="2400" b="1" dirty="0">
                <a:solidFill>
                  <a:srgbClr val="1F2023"/>
                </a:solidFill>
                <a:latin typeface="Calibri"/>
                <a:cs typeface="Calibri"/>
              </a:rPr>
              <a:t>identical</a:t>
            </a:r>
            <a:r>
              <a:rPr sz="2400" b="1" spc="-65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1F2023"/>
                </a:solidFill>
                <a:latin typeface="Calibri"/>
                <a:cs typeface="Calibri"/>
              </a:rPr>
              <a:t>or</a:t>
            </a:r>
            <a:r>
              <a:rPr sz="2400" b="1" spc="-65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1F2023"/>
                </a:solidFill>
                <a:latin typeface="Calibri"/>
                <a:cs typeface="Calibri"/>
              </a:rPr>
              <a:t>deceptively</a:t>
            </a:r>
            <a:r>
              <a:rPr sz="2400" b="1" spc="-50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1F2023"/>
                </a:solidFill>
                <a:latin typeface="Calibri"/>
                <a:cs typeface="Calibri"/>
              </a:rPr>
              <a:t>similar</a:t>
            </a:r>
            <a:r>
              <a:rPr sz="2400" b="1" spc="-55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1F2023"/>
                </a:solidFill>
                <a:latin typeface="Calibri"/>
                <a:cs typeface="Calibri"/>
              </a:rPr>
              <a:t>to</a:t>
            </a:r>
            <a:r>
              <a:rPr sz="2400" b="1" spc="-50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1F2023"/>
                </a:solidFill>
                <a:latin typeface="Calibri"/>
                <a:cs typeface="Calibri"/>
              </a:rPr>
              <a:t>a</a:t>
            </a:r>
            <a:r>
              <a:rPr sz="2400" b="1" spc="-60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1F2023"/>
                </a:solidFill>
                <a:latin typeface="Calibri"/>
                <a:cs typeface="Calibri"/>
              </a:rPr>
              <a:t>registered</a:t>
            </a:r>
            <a:r>
              <a:rPr sz="2400" b="1" spc="-40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1F2023"/>
                </a:solidFill>
                <a:latin typeface="Calibri"/>
                <a:cs typeface="Calibri"/>
              </a:rPr>
              <a:t>trademark</a:t>
            </a:r>
            <a:r>
              <a:rPr sz="2400" spc="-10" dirty="0">
                <a:solidFill>
                  <a:srgbClr val="1F2023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38" y="4410138"/>
            <a:ext cx="2981325" cy="2453005"/>
            <a:chOff x="538" y="4410138"/>
            <a:chExt cx="2981325" cy="245300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63" y="4419663"/>
              <a:ext cx="2961767" cy="178587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301" y="4414901"/>
              <a:ext cx="2971800" cy="1795780"/>
            </a:xfrm>
            <a:custGeom>
              <a:avLst/>
              <a:gdLst/>
              <a:ahLst/>
              <a:cxnLst/>
              <a:rect l="l" t="t" r="r" b="b"/>
              <a:pathLst>
                <a:path w="2971800" h="1795779">
                  <a:moveTo>
                    <a:pt x="0" y="1795399"/>
                  </a:moveTo>
                  <a:lnTo>
                    <a:pt x="2971292" y="1795399"/>
                  </a:lnTo>
                  <a:lnTo>
                    <a:pt x="2971292" y="0"/>
                  </a:lnTo>
                  <a:lnTo>
                    <a:pt x="0" y="0"/>
                  </a:lnTo>
                  <a:lnTo>
                    <a:pt x="0" y="1795399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63" y="5553073"/>
              <a:ext cx="2961767" cy="130492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301" y="5548311"/>
              <a:ext cx="2971800" cy="1310005"/>
            </a:xfrm>
            <a:custGeom>
              <a:avLst/>
              <a:gdLst/>
              <a:ahLst/>
              <a:cxnLst/>
              <a:rect l="l" t="t" r="r" b="b"/>
              <a:pathLst>
                <a:path w="2971800" h="1310004">
                  <a:moveTo>
                    <a:pt x="2971292" y="1309688"/>
                  </a:moveTo>
                  <a:lnTo>
                    <a:pt x="2971292" y="0"/>
                  </a:lnTo>
                  <a:lnTo>
                    <a:pt x="0" y="0"/>
                  </a:lnTo>
                  <a:lnTo>
                    <a:pt x="0" y="1309688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7077011" y="4410075"/>
            <a:ext cx="1924050" cy="2286000"/>
            <a:chOff x="7077011" y="4410075"/>
            <a:chExt cx="1924050" cy="2286000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59869" y="4419600"/>
              <a:ext cx="1831730" cy="215413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7081773" y="4414837"/>
              <a:ext cx="1914525" cy="2276475"/>
            </a:xfrm>
            <a:custGeom>
              <a:avLst/>
              <a:gdLst/>
              <a:ahLst/>
              <a:cxnLst/>
              <a:rect l="l" t="t" r="r" b="b"/>
              <a:pathLst>
                <a:path w="1914525" h="2276475">
                  <a:moveTo>
                    <a:pt x="0" y="2276475"/>
                  </a:moveTo>
                  <a:lnTo>
                    <a:pt x="1914525" y="2276475"/>
                  </a:lnTo>
                  <a:lnTo>
                    <a:pt x="1914525" y="0"/>
                  </a:lnTo>
                  <a:lnTo>
                    <a:pt x="0" y="0"/>
                  </a:lnTo>
                  <a:lnTo>
                    <a:pt x="0" y="227647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10063" y="0"/>
            <a:ext cx="9134475" cy="1600200"/>
            <a:chOff x="10063" y="0"/>
            <a:chExt cx="9134475" cy="1600200"/>
          </a:xfrm>
        </p:grpSpPr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063" y="0"/>
              <a:ext cx="1647825" cy="1600200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52399" y="76200"/>
              <a:ext cx="1338580" cy="1219200"/>
            </a:xfrm>
            <a:custGeom>
              <a:avLst/>
              <a:gdLst/>
              <a:ahLst/>
              <a:cxnLst/>
              <a:rect l="l" t="t" r="r" b="b"/>
              <a:pathLst>
                <a:path w="1338580" h="1219200">
                  <a:moveTo>
                    <a:pt x="0" y="609600"/>
                  </a:moveTo>
                  <a:lnTo>
                    <a:pt x="1835" y="564104"/>
                  </a:lnTo>
                  <a:lnTo>
                    <a:pt x="7256" y="519516"/>
                  </a:lnTo>
                  <a:lnTo>
                    <a:pt x="16133" y="475955"/>
                  </a:lnTo>
                  <a:lnTo>
                    <a:pt x="28336" y="433537"/>
                  </a:lnTo>
                  <a:lnTo>
                    <a:pt x="43736" y="392382"/>
                  </a:lnTo>
                  <a:lnTo>
                    <a:pt x="62203" y="352606"/>
                  </a:lnTo>
                  <a:lnTo>
                    <a:pt x="83609" y="314327"/>
                  </a:lnTo>
                  <a:lnTo>
                    <a:pt x="107823" y="277664"/>
                  </a:lnTo>
                  <a:lnTo>
                    <a:pt x="134717" y="242734"/>
                  </a:lnTo>
                  <a:lnTo>
                    <a:pt x="164160" y="209655"/>
                  </a:lnTo>
                  <a:lnTo>
                    <a:pt x="196024" y="178546"/>
                  </a:lnTo>
                  <a:lnTo>
                    <a:pt x="230179" y="149523"/>
                  </a:lnTo>
                  <a:lnTo>
                    <a:pt x="266495" y="122704"/>
                  </a:lnTo>
                  <a:lnTo>
                    <a:pt x="304844" y="98209"/>
                  </a:lnTo>
                  <a:lnTo>
                    <a:pt x="345096" y="76154"/>
                  </a:lnTo>
                  <a:lnTo>
                    <a:pt x="387121" y="56657"/>
                  </a:lnTo>
                  <a:lnTo>
                    <a:pt x="430790" y="39836"/>
                  </a:lnTo>
                  <a:lnTo>
                    <a:pt x="475973" y="25809"/>
                  </a:lnTo>
                  <a:lnTo>
                    <a:pt x="522542" y="14694"/>
                  </a:lnTo>
                  <a:lnTo>
                    <a:pt x="570366" y="6609"/>
                  </a:lnTo>
                  <a:lnTo>
                    <a:pt x="619317" y="1672"/>
                  </a:lnTo>
                  <a:lnTo>
                    <a:pt x="669264" y="0"/>
                  </a:lnTo>
                  <a:lnTo>
                    <a:pt x="719212" y="1672"/>
                  </a:lnTo>
                  <a:lnTo>
                    <a:pt x="768163" y="6609"/>
                  </a:lnTo>
                  <a:lnTo>
                    <a:pt x="815989" y="14694"/>
                  </a:lnTo>
                  <a:lnTo>
                    <a:pt x="862560" y="25809"/>
                  </a:lnTo>
                  <a:lnTo>
                    <a:pt x="907745" y="39836"/>
                  </a:lnTo>
                  <a:lnTo>
                    <a:pt x="951417" y="56657"/>
                  </a:lnTo>
                  <a:lnTo>
                    <a:pt x="993445" y="76154"/>
                  </a:lnTo>
                  <a:lnTo>
                    <a:pt x="1033699" y="98209"/>
                  </a:lnTo>
                  <a:lnTo>
                    <a:pt x="1072051" y="122704"/>
                  </a:lnTo>
                  <a:lnTo>
                    <a:pt x="1108371" y="149523"/>
                  </a:lnTo>
                  <a:lnTo>
                    <a:pt x="1142530" y="178546"/>
                  </a:lnTo>
                  <a:lnTo>
                    <a:pt x="1174397" y="209655"/>
                  </a:lnTo>
                  <a:lnTo>
                    <a:pt x="1203844" y="242734"/>
                  </a:lnTo>
                  <a:lnTo>
                    <a:pt x="1230741" y="277664"/>
                  </a:lnTo>
                  <a:lnTo>
                    <a:pt x="1254958" y="314327"/>
                  </a:lnTo>
                  <a:lnTo>
                    <a:pt x="1276366" y="352606"/>
                  </a:lnTo>
                  <a:lnTo>
                    <a:pt x="1294837" y="392382"/>
                  </a:lnTo>
                  <a:lnTo>
                    <a:pt x="1310239" y="433537"/>
                  </a:lnTo>
                  <a:lnTo>
                    <a:pt x="1322444" y="475955"/>
                  </a:lnTo>
                  <a:lnTo>
                    <a:pt x="1331322" y="519516"/>
                  </a:lnTo>
                  <a:lnTo>
                    <a:pt x="1336743" y="564104"/>
                  </a:lnTo>
                  <a:lnTo>
                    <a:pt x="1338580" y="609600"/>
                  </a:lnTo>
                  <a:lnTo>
                    <a:pt x="1336743" y="655095"/>
                  </a:lnTo>
                  <a:lnTo>
                    <a:pt x="1331322" y="699683"/>
                  </a:lnTo>
                  <a:lnTo>
                    <a:pt x="1322444" y="743244"/>
                  </a:lnTo>
                  <a:lnTo>
                    <a:pt x="1310239" y="785662"/>
                  </a:lnTo>
                  <a:lnTo>
                    <a:pt x="1294837" y="826817"/>
                  </a:lnTo>
                  <a:lnTo>
                    <a:pt x="1276366" y="866593"/>
                  </a:lnTo>
                  <a:lnTo>
                    <a:pt x="1254958" y="904872"/>
                  </a:lnTo>
                  <a:lnTo>
                    <a:pt x="1230741" y="941535"/>
                  </a:lnTo>
                  <a:lnTo>
                    <a:pt x="1203844" y="976465"/>
                  </a:lnTo>
                  <a:lnTo>
                    <a:pt x="1174397" y="1009544"/>
                  </a:lnTo>
                  <a:lnTo>
                    <a:pt x="1142530" y="1040653"/>
                  </a:lnTo>
                  <a:lnTo>
                    <a:pt x="1108371" y="1069676"/>
                  </a:lnTo>
                  <a:lnTo>
                    <a:pt x="1072051" y="1096495"/>
                  </a:lnTo>
                  <a:lnTo>
                    <a:pt x="1033699" y="1120990"/>
                  </a:lnTo>
                  <a:lnTo>
                    <a:pt x="993445" y="1143045"/>
                  </a:lnTo>
                  <a:lnTo>
                    <a:pt x="951417" y="1162542"/>
                  </a:lnTo>
                  <a:lnTo>
                    <a:pt x="907745" y="1179363"/>
                  </a:lnTo>
                  <a:lnTo>
                    <a:pt x="862560" y="1193390"/>
                  </a:lnTo>
                  <a:lnTo>
                    <a:pt x="815989" y="1204505"/>
                  </a:lnTo>
                  <a:lnTo>
                    <a:pt x="768163" y="1212590"/>
                  </a:lnTo>
                  <a:lnTo>
                    <a:pt x="719212" y="1217527"/>
                  </a:lnTo>
                  <a:lnTo>
                    <a:pt x="669264" y="1219200"/>
                  </a:lnTo>
                  <a:lnTo>
                    <a:pt x="619317" y="1217527"/>
                  </a:lnTo>
                  <a:lnTo>
                    <a:pt x="570366" y="1212590"/>
                  </a:lnTo>
                  <a:lnTo>
                    <a:pt x="522542" y="1204505"/>
                  </a:lnTo>
                  <a:lnTo>
                    <a:pt x="475973" y="1193390"/>
                  </a:lnTo>
                  <a:lnTo>
                    <a:pt x="430790" y="1179363"/>
                  </a:lnTo>
                  <a:lnTo>
                    <a:pt x="387121" y="1162542"/>
                  </a:lnTo>
                  <a:lnTo>
                    <a:pt x="345096" y="1143045"/>
                  </a:lnTo>
                  <a:lnTo>
                    <a:pt x="304844" y="1120990"/>
                  </a:lnTo>
                  <a:lnTo>
                    <a:pt x="266495" y="1096495"/>
                  </a:lnTo>
                  <a:lnTo>
                    <a:pt x="230179" y="1069676"/>
                  </a:lnTo>
                  <a:lnTo>
                    <a:pt x="196024" y="1040653"/>
                  </a:lnTo>
                  <a:lnTo>
                    <a:pt x="164160" y="1009544"/>
                  </a:lnTo>
                  <a:lnTo>
                    <a:pt x="134717" y="976465"/>
                  </a:lnTo>
                  <a:lnTo>
                    <a:pt x="107823" y="941535"/>
                  </a:lnTo>
                  <a:lnTo>
                    <a:pt x="83609" y="904872"/>
                  </a:lnTo>
                  <a:lnTo>
                    <a:pt x="62203" y="866593"/>
                  </a:lnTo>
                  <a:lnTo>
                    <a:pt x="43736" y="826817"/>
                  </a:lnTo>
                  <a:lnTo>
                    <a:pt x="28336" y="785662"/>
                  </a:lnTo>
                  <a:lnTo>
                    <a:pt x="16133" y="743244"/>
                  </a:lnTo>
                  <a:lnTo>
                    <a:pt x="7256" y="699683"/>
                  </a:lnTo>
                  <a:lnTo>
                    <a:pt x="1835" y="655095"/>
                  </a:lnTo>
                  <a:lnTo>
                    <a:pt x="0" y="609600"/>
                  </a:lnTo>
                  <a:close/>
                </a:path>
              </a:pathLst>
            </a:custGeom>
            <a:ln w="761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15200" y="0"/>
              <a:ext cx="1828800" cy="1600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575" y="152400"/>
            <a:ext cx="8759825" cy="65532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400" y="1015619"/>
            <a:ext cx="8763000" cy="5775325"/>
            <a:chOff x="152400" y="1015619"/>
            <a:chExt cx="8763000" cy="5775325"/>
          </a:xfrm>
        </p:grpSpPr>
        <p:sp>
          <p:nvSpPr>
            <p:cNvPr id="3" name="object 3"/>
            <p:cNvSpPr/>
            <p:nvPr/>
          </p:nvSpPr>
          <p:spPr>
            <a:xfrm>
              <a:off x="4876800" y="5257764"/>
              <a:ext cx="4038600" cy="1532890"/>
            </a:xfrm>
            <a:custGeom>
              <a:avLst/>
              <a:gdLst/>
              <a:ahLst/>
              <a:cxnLst/>
              <a:rect l="l" t="t" r="r" b="b"/>
              <a:pathLst>
                <a:path w="4038600" h="1532890">
                  <a:moveTo>
                    <a:pt x="4038600" y="0"/>
                  </a:moveTo>
                  <a:lnTo>
                    <a:pt x="0" y="0"/>
                  </a:lnTo>
                  <a:lnTo>
                    <a:pt x="0" y="1532762"/>
                  </a:lnTo>
                  <a:lnTo>
                    <a:pt x="4038600" y="1532762"/>
                  </a:lnTo>
                  <a:lnTo>
                    <a:pt x="4038600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52400" y="1015618"/>
              <a:ext cx="8763000" cy="4206240"/>
            </a:xfrm>
            <a:custGeom>
              <a:avLst/>
              <a:gdLst/>
              <a:ahLst/>
              <a:cxnLst/>
              <a:rect l="l" t="t" r="r" b="b"/>
              <a:pathLst>
                <a:path w="8763000" h="4206240">
                  <a:moveTo>
                    <a:pt x="8763000" y="0"/>
                  </a:moveTo>
                  <a:lnTo>
                    <a:pt x="0" y="0"/>
                  </a:lnTo>
                  <a:lnTo>
                    <a:pt x="0" y="3251619"/>
                  </a:lnTo>
                  <a:lnTo>
                    <a:pt x="0" y="3327781"/>
                  </a:lnTo>
                  <a:lnTo>
                    <a:pt x="0" y="4205732"/>
                  </a:lnTo>
                  <a:lnTo>
                    <a:pt x="8763000" y="4205732"/>
                  </a:lnTo>
                  <a:lnTo>
                    <a:pt x="8763000" y="3327781"/>
                  </a:lnTo>
                  <a:lnTo>
                    <a:pt x="8763000" y="3251619"/>
                  </a:lnTo>
                  <a:lnTo>
                    <a:pt x="8763000" y="0"/>
                  </a:lnTo>
                  <a:close/>
                </a:path>
              </a:pathLst>
            </a:custGeom>
            <a:solidFill>
              <a:srgbClr val="CC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31140" y="847086"/>
            <a:ext cx="8606155" cy="3434079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815"/>
              </a:spcBef>
              <a:buAutoNum type="arabicParenR"/>
              <a:tabLst>
                <a:tab pos="469265" algn="l"/>
              </a:tabLst>
            </a:pPr>
            <a:r>
              <a:rPr sz="24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Free</a:t>
            </a:r>
            <a:r>
              <a:rPr sz="2400" b="1" u="sng" spc="-7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Software:-</a:t>
            </a:r>
            <a:endParaRPr sz="2400">
              <a:latin typeface="Calibri"/>
              <a:cs typeface="Calibri"/>
            </a:endParaRPr>
          </a:p>
          <a:p>
            <a:pPr marL="469900" marR="6350" indent="457200" algn="just">
              <a:lnSpc>
                <a:spcPts val="2060"/>
              </a:lnSpc>
              <a:spcBef>
                <a:spcPts val="950"/>
              </a:spcBef>
            </a:pPr>
            <a:r>
              <a:rPr sz="2000" b="1" dirty="0">
                <a:latin typeface="Calibri"/>
                <a:cs typeface="Calibri"/>
              </a:rPr>
              <a:t>It</a:t>
            </a:r>
            <a:r>
              <a:rPr sz="2000" b="1" spc="2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means</a:t>
            </a:r>
            <a:r>
              <a:rPr sz="2000" b="1" spc="2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2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s/w</a:t>
            </a:r>
            <a:r>
              <a:rPr sz="2000" b="1" spc="254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254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free</a:t>
            </a:r>
            <a:r>
              <a:rPr sz="2000" b="1" spc="254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2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cost</a:t>
            </a:r>
            <a:r>
              <a:rPr sz="2000" b="1" spc="2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which</a:t>
            </a:r>
            <a:r>
              <a:rPr sz="2000" b="1" spc="254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254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freely</a:t>
            </a:r>
            <a:r>
              <a:rPr sz="2000" b="1" spc="2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accessible</a:t>
            </a:r>
            <a:r>
              <a:rPr sz="2000" b="1" spc="2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2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can</a:t>
            </a:r>
            <a:r>
              <a:rPr sz="2000" b="1" spc="26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be </a:t>
            </a:r>
            <a:r>
              <a:rPr sz="2000" b="1" dirty="0">
                <a:latin typeface="Calibri"/>
                <a:cs typeface="Calibri"/>
              </a:rPr>
              <a:t>freely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used,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changed,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copied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distributed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by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all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who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wish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do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so.</a:t>
            </a:r>
            <a:endParaRPr sz="2000">
              <a:latin typeface="Calibri"/>
              <a:cs typeface="Calibri"/>
            </a:endParaRPr>
          </a:p>
          <a:p>
            <a:pPr marL="466725" indent="-454025">
              <a:lnSpc>
                <a:spcPts val="2610"/>
              </a:lnSpc>
              <a:buAutoNum type="arabicParenR" startAt="2"/>
              <a:tabLst>
                <a:tab pos="466725" algn="l"/>
              </a:tabLst>
            </a:pPr>
            <a:r>
              <a:rPr sz="24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Open</a:t>
            </a:r>
            <a:r>
              <a:rPr sz="2400" b="1" u="sng" spc="-6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Source</a:t>
            </a:r>
            <a:r>
              <a:rPr sz="2400" b="1" u="sng" spc="-5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Software(OSS):-</a:t>
            </a:r>
            <a:endParaRPr sz="2400">
              <a:latin typeface="Calibri"/>
              <a:cs typeface="Calibri"/>
            </a:endParaRPr>
          </a:p>
          <a:p>
            <a:pPr marL="469900" marR="5080" indent="457200" algn="just">
              <a:lnSpc>
                <a:spcPct val="70400"/>
              </a:lnSpc>
              <a:spcBef>
                <a:spcPts val="675"/>
              </a:spcBef>
            </a:pPr>
            <a:r>
              <a:rPr sz="2000" b="1" dirty="0">
                <a:latin typeface="Calibri"/>
                <a:cs typeface="Calibri"/>
              </a:rPr>
              <a:t>An</a:t>
            </a:r>
            <a:r>
              <a:rPr sz="2000" b="1" spc="1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open</a:t>
            </a:r>
            <a:r>
              <a:rPr sz="2000" b="1" spc="1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software</a:t>
            </a:r>
            <a:r>
              <a:rPr sz="2000" b="1" spc="1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114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also</a:t>
            </a:r>
            <a:r>
              <a:rPr sz="2000" b="1" spc="1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available</a:t>
            </a:r>
            <a:r>
              <a:rPr sz="2000" b="1" spc="1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freely</a:t>
            </a:r>
            <a:r>
              <a:rPr sz="2000" b="1" spc="1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i.e</a:t>
            </a:r>
            <a:r>
              <a:rPr sz="2000" b="1" spc="114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its</a:t>
            </a:r>
            <a:r>
              <a:rPr sz="2000" b="1" spc="114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source</a:t>
            </a:r>
            <a:r>
              <a:rPr sz="2000" b="1" spc="1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code</a:t>
            </a:r>
            <a:r>
              <a:rPr sz="2000" b="1" spc="1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114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available </a:t>
            </a:r>
            <a:r>
              <a:rPr sz="2000" b="1" dirty="0">
                <a:latin typeface="Calibri"/>
                <a:cs typeface="Calibri"/>
              </a:rPr>
              <a:t>freely</a:t>
            </a:r>
            <a:r>
              <a:rPr sz="2000" b="1" spc="3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3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one</a:t>
            </a:r>
            <a:r>
              <a:rPr sz="2000" b="1" spc="38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can</a:t>
            </a:r>
            <a:r>
              <a:rPr sz="2000" b="1" spc="3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make</a:t>
            </a:r>
            <a:r>
              <a:rPr sz="2000" b="1" spc="3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modifications</a:t>
            </a:r>
            <a:r>
              <a:rPr sz="2000" b="1" spc="3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b="1" spc="3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it</a:t>
            </a:r>
            <a:r>
              <a:rPr sz="2000" b="1" spc="3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3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can</a:t>
            </a:r>
            <a:r>
              <a:rPr sz="2000" b="1" spc="3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redistribute</a:t>
            </a:r>
            <a:r>
              <a:rPr sz="2000" b="1" spc="3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it</a:t>
            </a:r>
            <a:r>
              <a:rPr sz="2000" b="1" spc="36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with </a:t>
            </a:r>
            <a:r>
              <a:rPr sz="2000" b="1" dirty="0">
                <a:latin typeface="Calibri"/>
                <a:cs typeface="Calibri"/>
              </a:rPr>
              <a:t>different</a:t>
            </a:r>
            <a:r>
              <a:rPr sz="2000" b="1" spc="8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name.</a:t>
            </a:r>
            <a:r>
              <a:rPr sz="2000" b="1" spc="8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But</a:t>
            </a:r>
            <a:r>
              <a:rPr sz="2000" b="1" spc="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if</a:t>
            </a:r>
            <a:r>
              <a:rPr sz="2000" b="1" spc="8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anyone</a:t>
            </a:r>
            <a:r>
              <a:rPr sz="2000" b="1" spc="8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wants</a:t>
            </a:r>
            <a:r>
              <a:rPr sz="2000" b="1" spc="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for</a:t>
            </a:r>
            <a:r>
              <a:rPr sz="2000" b="1" spc="9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solution</a:t>
            </a:r>
            <a:r>
              <a:rPr sz="2000" b="1" spc="8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8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problem</a:t>
            </a:r>
            <a:r>
              <a:rPr sz="2000" b="1" spc="9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on</a:t>
            </a:r>
            <a:r>
              <a:rPr sz="2000" b="1" spc="8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9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existing </a:t>
            </a:r>
            <a:r>
              <a:rPr sz="2000" b="1" dirty="0">
                <a:latin typeface="Calibri"/>
                <a:cs typeface="Calibri"/>
              </a:rPr>
              <a:t>s/w</a:t>
            </a:r>
            <a:r>
              <a:rPr sz="2000" b="1" spc="2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by</a:t>
            </a:r>
            <a:r>
              <a:rPr sz="2000" b="1" spc="2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2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manufacturer,</a:t>
            </a:r>
            <a:r>
              <a:rPr sz="2000" b="1" spc="2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it</a:t>
            </a:r>
            <a:r>
              <a:rPr sz="2000" b="1" spc="2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will</a:t>
            </a:r>
            <a:r>
              <a:rPr sz="2000" b="1" spc="2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not</a:t>
            </a:r>
            <a:r>
              <a:rPr sz="2000" b="1" spc="204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be</a:t>
            </a:r>
            <a:r>
              <a:rPr sz="2000" b="1" spc="2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free</a:t>
            </a:r>
            <a:r>
              <a:rPr sz="2000" b="1" spc="2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(it</a:t>
            </a:r>
            <a:r>
              <a:rPr sz="2000" b="1" spc="2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will</a:t>
            </a:r>
            <a:r>
              <a:rPr sz="2000" b="1" spc="204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be</a:t>
            </a:r>
            <a:r>
              <a:rPr sz="2000" b="1" spc="2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with</a:t>
            </a:r>
            <a:r>
              <a:rPr sz="2000" b="1" spc="204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some</a:t>
            </a:r>
            <a:r>
              <a:rPr sz="2000" b="1" spc="2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nominal charges)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ts val="2470"/>
              </a:lnSpc>
              <a:buAutoNum type="arabicParenR" startAt="3"/>
              <a:tabLst>
                <a:tab pos="469265" algn="l"/>
              </a:tabLst>
            </a:pPr>
            <a:r>
              <a:rPr sz="24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FLOSS(Free</a:t>
            </a:r>
            <a:r>
              <a:rPr sz="2400" b="1" u="sng" spc="-6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Libre</a:t>
            </a:r>
            <a:r>
              <a:rPr sz="2400" b="1" u="sng" spc="-7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Open</a:t>
            </a:r>
            <a:r>
              <a:rPr sz="2400" b="1" u="sng" spc="-7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Source</a:t>
            </a:r>
            <a:r>
              <a:rPr sz="2400" b="1" u="sng" spc="-7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Software):-</a:t>
            </a:r>
            <a:endParaRPr sz="2400">
              <a:latin typeface="Calibri"/>
              <a:cs typeface="Calibri"/>
            </a:endParaRPr>
          </a:p>
          <a:p>
            <a:pPr marL="469900" marR="6985" indent="457200" algn="just">
              <a:lnSpc>
                <a:spcPct val="70100"/>
              </a:lnSpc>
              <a:spcBef>
                <a:spcPts val="600"/>
              </a:spcBef>
            </a:pPr>
            <a:r>
              <a:rPr sz="2000" b="1" dirty="0">
                <a:latin typeface="Calibri"/>
                <a:cs typeface="Calibri"/>
              </a:rPr>
              <a:t>A</a:t>
            </a:r>
            <a:r>
              <a:rPr sz="2000" b="1" spc="3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Software</a:t>
            </a:r>
            <a:r>
              <a:rPr sz="2000" b="1" spc="3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which</a:t>
            </a:r>
            <a:r>
              <a:rPr sz="2000" b="1" spc="3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3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both</a:t>
            </a:r>
            <a:r>
              <a:rPr sz="2000" b="1" spc="3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free</a:t>
            </a:r>
            <a:r>
              <a:rPr sz="2000" b="1" spc="3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3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cost</a:t>
            </a:r>
            <a:r>
              <a:rPr sz="2000" b="1" spc="3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3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Open</a:t>
            </a:r>
            <a:r>
              <a:rPr sz="2000" b="1" spc="3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source</a:t>
            </a:r>
            <a:r>
              <a:rPr sz="2000" b="1" spc="3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software</a:t>
            </a:r>
            <a:r>
              <a:rPr sz="2000" b="1" spc="33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i.e. </a:t>
            </a:r>
            <a:r>
              <a:rPr sz="2000" b="1" dirty="0">
                <a:latin typeface="Calibri"/>
                <a:cs typeface="Calibri"/>
              </a:rPr>
              <a:t>source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code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available.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2400" y="-38"/>
            <a:ext cx="8839200" cy="1016000"/>
          </a:xfrm>
          <a:custGeom>
            <a:avLst/>
            <a:gdLst/>
            <a:ahLst/>
            <a:cxnLst/>
            <a:rect l="l" t="t" r="r" b="b"/>
            <a:pathLst>
              <a:path w="8839200" h="1016000">
                <a:moveTo>
                  <a:pt x="8839200" y="0"/>
                </a:moveTo>
                <a:lnTo>
                  <a:pt x="0" y="0"/>
                </a:lnTo>
                <a:lnTo>
                  <a:pt x="0" y="1015657"/>
                </a:lnTo>
                <a:lnTo>
                  <a:pt x="8839200" y="1015657"/>
                </a:lnTo>
                <a:lnTo>
                  <a:pt x="88392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01927" y="4064"/>
            <a:ext cx="6739890" cy="949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</a:rPr>
              <a:t>About:</a:t>
            </a:r>
            <a:r>
              <a:rPr sz="1800" spc="-40" dirty="0">
                <a:solidFill>
                  <a:srgbClr val="FFFFFF"/>
                </a:solid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F</a:t>
            </a:r>
            <a:r>
              <a:rPr sz="2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REE</a:t>
            </a:r>
            <a:r>
              <a:rPr sz="2800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2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and</a:t>
            </a:r>
            <a:r>
              <a:rPr sz="2800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</a:t>
            </a:r>
            <a:r>
              <a:rPr sz="2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PEN</a:t>
            </a:r>
            <a:r>
              <a:rPr sz="2800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</a:t>
            </a:r>
            <a:r>
              <a:rPr sz="2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ource</a:t>
            </a:r>
            <a:r>
              <a:rPr sz="2800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</a:t>
            </a:r>
            <a:r>
              <a:rPr sz="2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oftware</a:t>
            </a:r>
            <a:r>
              <a:rPr sz="2800" u="sng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28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(FOSS)</a:t>
            </a:r>
            <a:endParaRPr sz="2800"/>
          </a:p>
          <a:p>
            <a:pPr marL="635" algn="ctr">
              <a:lnSpc>
                <a:spcPct val="100000"/>
              </a:lnSpc>
              <a:spcBef>
                <a:spcPts val="70"/>
              </a:spcBef>
            </a:pP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Some</a:t>
            </a:r>
            <a:r>
              <a:rPr sz="2400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24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Related</a:t>
            </a:r>
            <a:r>
              <a:rPr sz="2400" u="sng" spc="-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24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Terms</a:t>
            </a:r>
            <a:endParaRPr sz="2400"/>
          </a:p>
        </p:txBody>
      </p:sp>
      <p:grpSp>
        <p:nvGrpSpPr>
          <p:cNvPr id="8" name="object 8"/>
          <p:cNvGrpSpPr/>
          <p:nvPr/>
        </p:nvGrpSpPr>
        <p:grpSpPr>
          <a:xfrm>
            <a:off x="152400" y="4333811"/>
            <a:ext cx="8543925" cy="2456815"/>
            <a:chOff x="152400" y="4333811"/>
            <a:chExt cx="8543925" cy="2456815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9100" y="4343399"/>
              <a:ext cx="1447800" cy="6858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14337" y="4338573"/>
              <a:ext cx="1457325" cy="695325"/>
            </a:xfrm>
            <a:custGeom>
              <a:avLst/>
              <a:gdLst/>
              <a:ahLst/>
              <a:cxnLst/>
              <a:rect l="l" t="t" r="r" b="b"/>
              <a:pathLst>
                <a:path w="1457325" h="695325">
                  <a:moveTo>
                    <a:pt x="0" y="695325"/>
                  </a:moveTo>
                  <a:lnTo>
                    <a:pt x="1457325" y="695325"/>
                  </a:lnTo>
                  <a:lnTo>
                    <a:pt x="1457325" y="0"/>
                  </a:lnTo>
                  <a:lnTo>
                    <a:pt x="0" y="0"/>
                  </a:lnTo>
                  <a:lnTo>
                    <a:pt x="0" y="695325"/>
                  </a:lnTo>
                  <a:close/>
                </a:path>
              </a:pathLst>
            </a:custGeom>
            <a:ln w="9525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43100" y="4343399"/>
              <a:ext cx="1752600" cy="6858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938273" y="4338573"/>
              <a:ext cx="1762125" cy="695325"/>
            </a:xfrm>
            <a:custGeom>
              <a:avLst/>
              <a:gdLst/>
              <a:ahLst/>
              <a:cxnLst/>
              <a:rect l="l" t="t" r="r" b="b"/>
              <a:pathLst>
                <a:path w="1762125" h="695325">
                  <a:moveTo>
                    <a:pt x="0" y="695325"/>
                  </a:moveTo>
                  <a:lnTo>
                    <a:pt x="1762125" y="695325"/>
                  </a:lnTo>
                  <a:lnTo>
                    <a:pt x="1762125" y="0"/>
                  </a:lnTo>
                  <a:lnTo>
                    <a:pt x="0" y="0"/>
                  </a:lnTo>
                  <a:lnTo>
                    <a:pt x="0" y="695325"/>
                  </a:lnTo>
                  <a:close/>
                </a:path>
              </a:pathLst>
            </a:custGeom>
            <a:ln w="9525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71900" y="4343399"/>
              <a:ext cx="1371600" cy="68580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767073" y="4338573"/>
              <a:ext cx="1381125" cy="695325"/>
            </a:xfrm>
            <a:custGeom>
              <a:avLst/>
              <a:gdLst/>
              <a:ahLst/>
              <a:cxnLst/>
              <a:rect l="l" t="t" r="r" b="b"/>
              <a:pathLst>
                <a:path w="1381125" h="695325">
                  <a:moveTo>
                    <a:pt x="0" y="695325"/>
                  </a:moveTo>
                  <a:lnTo>
                    <a:pt x="1381125" y="695325"/>
                  </a:lnTo>
                  <a:lnTo>
                    <a:pt x="1381125" y="0"/>
                  </a:lnTo>
                  <a:lnTo>
                    <a:pt x="0" y="0"/>
                  </a:lnTo>
                  <a:lnTo>
                    <a:pt x="0" y="695325"/>
                  </a:lnTo>
                  <a:close/>
                </a:path>
              </a:pathLst>
            </a:custGeom>
            <a:ln w="9525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43700" y="4343399"/>
              <a:ext cx="1943100" cy="68580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738873" y="4338573"/>
              <a:ext cx="1952625" cy="695325"/>
            </a:xfrm>
            <a:custGeom>
              <a:avLst/>
              <a:gdLst/>
              <a:ahLst/>
              <a:cxnLst/>
              <a:rect l="l" t="t" r="r" b="b"/>
              <a:pathLst>
                <a:path w="1952625" h="695325">
                  <a:moveTo>
                    <a:pt x="0" y="695325"/>
                  </a:moveTo>
                  <a:lnTo>
                    <a:pt x="1952625" y="695325"/>
                  </a:lnTo>
                  <a:lnTo>
                    <a:pt x="1952625" y="0"/>
                  </a:lnTo>
                  <a:lnTo>
                    <a:pt x="0" y="0"/>
                  </a:lnTo>
                  <a:lnTo>
                    <a:pt x="0" y="695325"/>
                  </a:lnTo>
                  <a:close/>
                </a:path>
              </a:pathLst>
            </a:custGeom>
            <a:ln w="9525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19700" y="4343399"/>
              <a:ext cx="1447800" cy="68580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214873" y="4338573"/>
              <a:ext cx="1457325" cy="695325"/>
            </a:xfrm>
            <a:custGeom>
              <a:avLst/>
              <a:gdLst/>
              <a:ahLst/>
              <a:cxnLst/>
              <a:rect l="l" t="t" r="r" b="b"/>
              <a:pathLst>
                <a:path w="1457325" h="695325">
                  <a:moveTo>
                    <a:pt x="0" y="695325"/>
                  </a:moveTo>
                  <a:lnTo>
                    <a:pt x="1457325" y="695325"/>
                  </a:lnTo>
                  <a:lnTo>
                    <a:pt x="1457325" y="0"/>
                  </a:lnTo>
                  <a:lnTo>
                    <a:pt x="0" y="0"/>
                  </a:lnTo>
                  <a:lnTo>
                    <a:pt x="0" y="695325"/>
                  </a:lnTo>
                  <a:close/>
                </a:path>
              </a:pathLst>
            </a:custGeom>
            <a:ln w="9525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52400" y="5257763"/>
              <a:ext cx="4724400" cy="1532890"/>
            </a:xfrm>
            <a:custGeom>
              <a:avLst/>
              <a:gdLst/>
              <a:ahLst/>
              <a:cxnLst/>
              <a:rect l="l" t="t" r="r" b="b"/>
              <a:pathLst>
                <a:path w="4724400" h="1532890">
                  <a:moveTo>
                    <a:pt x="4724400" y="0"/>
                  </a:moveTo>
                  <a:lnTo>
                    <a:pt x="0" y="0"/>
                  </a:lnTo>
                  <a:lnTo>
                    <a:pt x="0" y="1532763"/>
                  </a:lnTo>
                  <a:lnTo>
                    <a:pt x="4724400" y="1532763"/>
                  </a:lnTo>
                  <a:lnTo>
                    <a:pt x="4724400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231140" y="5234940"/>
            <a:ext cx="4566920" cy="1492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75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2400" b="1" spc="-25" dirty="0">
                <a:solidFill>
                  <a:srgbClr val="C00000"/>
                </a:solidFill>
                <a:latin typeface="Calibri"/>
                <a:cs typeface="Calibri"/>
              </a:rPr>
              <a:t>4)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	</a:t>
            </a:r>
            <a:r>
              <a:rPr sz="24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Proprietary</a:t>
            </a:r>
            <a:r>
              <a:rPr sz="2400" b="1" u="sng" spc="-114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Software):-</a:t>
            </a:r>
            <a:endParaRPr sz="2400">
              <a:latin typeface="Calibri"/>
              <a:cs typeface="Calibri"/>
            </a:endParaRPr>
          </a:p>
          <a:p>
            <a:pPr marL="469900" marR="5080" algn="just">
              <a:lnSpc>
                <a:spcPts val="2160"/>
              </a:lnSpc>
              <a:spcBef>
                <a:spcPts val="165"/>
              </a:spcBef>
            </a:pPr>
            <a:r>
              <a:rPr sz="2000" b="1" dirty="0">
                <a:latin typeface="Calibri"/>
                <a:cs typeface="Calibri"/>
              </a:rPr>
              <a:t>A</a:t>
            </a:r>
            <a:r>
              <a:rPr sz="2000" b="1" spc="25" dirty="0">
                <a:latin typeface="Calibri"/>
                <a:cs typeface="Calibri"/>
              </a:rPr>
              <a:t>  </a:t>
            </a:r>
            <a:r>
              <a:rPr sz="2000" b="1" dirty="0">
                <a:latin typeface="Calibri"/>
                <a:cs typeface="Calibri"/>
              </a:rPr>
              <a:t>Software</a:t>
            </a:r>
            <a:r>
              <a:rPr sz="2000" b="1" spc="30" dirty="0">
                <a:latin typeface="Calibri"/>
                <a:cs typeface="Calibri"/>
              </a:rPr>
              <a:t>  </a:t>
            </a:r>
            <a:r>
              <a:rPr sz="2000" b="1" dirty="0">
                <a:latin typeface="Calibri"/>
                <a:cs typeface="Calibri"/>
              </a:rPr>
              <a:t>which</a:t>
            </a:r>
            <a:r>
              <a:rPr sz="2000" b="1" spc="49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25" dirty="0">
                <a:latin typeface="Calibri"/>
                <a:cs typeface="Calibri"/>
              </a:rPr>
              <a:t>  </a:t>
            </a:r>
            <a:r>
              <a:rPr sz="2000" b="1" dirty="0">
                <a:latin typeface="Calibri"/>
                <a:cs typeface="Calibri"/>
              </a:rPr>
              <a:t>neither</a:t>
            </a:r>
            <a:r>
              <a:rPr sz="2000" b="1" spc="25" dirty="0">
                <a:latin typeface="Calibri"/>
                <a:cs typeface="Calibri"/>
              </a:rPr>
              <a:t>  </a:t>
            </a:r>
            <a:r>
              <a:rPr sz="2000" b="1" dirty="0">
                <a:latin typeface="Calibri"/>
                <a:cs typeface="Calibri"/>
              </a:rPr>
              <a:t>free</a:t>
            </a:r>
            <a:r>
              <a:rPr sz="2000" b="1" spc="25" dirty="0">
                <a:latin typeface="Calibri"/>
                <a:cs typeface="Calibri"/>
              </a:rPr>
              <a:t>  </a:t>
            </a:r>
            <a:r>
              <a:rPr sz="2000" b="1" spc="-25" dirty="0">
                <a:latin typeface="Calibri"/>
                <a:cs typeface="Calibri"/>
              </a:rPr>
              <a:t>of </a:t>
            </a:r>
            <a:r>
              <a:rPr sz="2000" b="1" dirty="0">
                <a:latin typeface="Calibri"/>
                <a:cs typeface="Calibri"/>
              </a:rPr>
              <a:t>cost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nor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available for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Public.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There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spc="-50" dirty="0">
                <a:latin typeface="Calibri"/>
                <a:cs typeface="Calibri"/>
              </a:rPr>
              <a:t>a </a:t>
            </a:r>
            <a:r>
              <a:rPr sz="2000" b="1" dirty="0">
                <a:latin typeface="Calibri"/>
                <a:cs typeface="Calibri"/>
              </a:rPr>
              <a:t>proper</a:t>
            </a:r>
            <a:r>
              <a:rPr sz="2000" b="1" spc="85" dirty="0">
                <a:latin typeface="Calibri"/>
                <a:cs typeface="Calibri"/>
              </a:rPr>
              <a:t>  </a:t>
            </a:r>
            <a:r>
              <a:rPr sz="2000" b="1" dirty="0">
                <a:latin typeface="Calibri"/>
                <a:cs typeface="Calibri"/>
              </a:rPr>
              <a:t>license</a:t>
            </a:r>
            <a:r>
              <a:rPr sz="2000" b="1" spc="85" dirty="0">
                <a:latin typeface="Calibri"/>
                <a:cs typeface="Calibri"/>
              </a:rPr>
              <a:t>  </a:t>
            </a:r>
            <a:r>
              <a:rPr sz="2000" b="1" dirty="0">
                <a:latin typeface="Calibri"/>
                <a:cs typeface="Calibri"/>
              </a:rPr>
              <a:t>attached</a:t>
            </a:r>
            <a:r>
              <a:rPr sz="2000" b="1" spc="80" dirty="0">
                <a:latin typeface="Calibri"/>
                <a:cs typeface="Calibri"/>
              </a:rPr>
              <a:t> 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b="1" spc="80" dirty="0">
                <a:latin typeface="Calibri"/>
                <a:cs typeface="Calibri"/>
              </a:rPr>
              <a:t>  </a:t>
            </a:r>
            <a:r>
              <a:rPr sz="2000" b="1" dirty="0">
                <a:latin typeface="Calibri"/>
                <a:cs typeface="Calibri"/>
              </a:rPr>
              <a:t>it</a:t>
            </a:r>
            <a:r>
              <a:rPr sz="2000" b="1" spc="80" dirty="0">
                <a:latin typeface="Calibri"/>
                <a:cs typeface="Calibri"/>
              </a:rPr>
              <a:t>  </a:t>
            </a:r>
            <a:r>
              <a:rPr sz="2000" b="1" spc="-10" dirty="0">
                <a:latin typeface="Calibri"/>
                <a:cs typeface="Calibri"/>
              </a:rPr>
              <a:t>which </a:t>
            </a:r>
            <a:r>
              <a:rPr sz="2000" b="1" dirty="0">
                <a:latin typeface="Calibri"/>
                <a:cs typeface="Calibri"/>
              </a:rPr>
              <a:t>user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has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buy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order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use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it.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39700" y="977900"/>
            <a:ext cx="8864600" cy="5816600"/>
            <a:chOff x="139700" y="977900"/>
            <a:chExt cx="8864600" cy="5816600"/>
          </a:xfrm>
        </p:grpSpPr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76800" y="5486400"/>
              <a:ext cx="762000" cy="1219200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4871973" y="5481637"/>
              <a:ext cx="771525" cy="1228725"/>
            </a:xfrm>
            <a:custGeom>
              <a:avLst/>
              <a:gdLst/>
              <a:ahLst/>
              <a:cxnLst/>
              <a:rect l="l" t="t" r="r" b="b"/>
              <a:pathLst>
                <a:path w="771525" h="1228725">
                  <a:moveTo>
                    <a:pt x="0" y="1228725"/>
                  </a:moveTo>
                  <a:lnTo>
                    <a:pt x="771525" y="1228725"/>
                  </a:lnTo>
                  <a:lnTo>
                    <a:pt x="771525" y="0"/>
                  </a:lnTo>
                  <a:lnTo>
                    <a:pt x="0" y="0"/>
                  </a:lnTo>
                  <a:lnTo>
                    <a:pt x="0" y="122872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77000" y="5514975"/>
              <a:ext cx="762000" cy="119062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6472173" y="5510212"/>
              <a:ext cx="771525" cy="1200150"/>
            </a:xfrm>
            <a:custGeom>
              <a:avLst/>
              <a:gdLst/>
              <a:ahLst/>
              <a:cxnLst/>
              <a:rect l="l" t="t" r="r" b="b"/>
              <a:pathLst>
                <a:path w="771525" h="1200150">
                  <a:moveTo>
                    <a:pt x="0" y="1200150"/>
                  </a:moveTo>
                  <a:lnTo>
                    <a:pt x="771525" y="1200150"/>
                  </a:lnTo>
                  <a:lnTo>
                    <a:pt x="771525" y="0"/>
                  </a:lnTo>
                  <a:lnTo>
                    <a:pt x="0" y="0"/>
                  </a:lnTo>
                  <a:lnTo>
                    <a:pt x="0" y="120015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15200" y="5486400"/>
              <a:ext cx="838200" cy="121920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7310373" y="5481637"/>
              <a:ext cx="847725" cy="1228725"/>
            </a:xfrm>
            <a:custGeom>
              <a:avLst/>
              <a:gdLst/>
              <a:ahLst/>
              <a:cxnLst/>
              <a:rect l="l" t="t" r="r" b="b"/>
              <a:pathLst>
                <a:path w="847725" h="1228725">
                  <a:moveTo>
                    <a:pt x="0" y="1228725"/>
                  </a:moveTo>
                  <a:lnTo>
                    <a:pt x="847725" y="1228725"/>
                  </a:lnTo>
                  <a:lnTo>
                    <a:pt x="847725" y="0"/>
                  </a:lnTo>
                  <a:lnTo>
                    <a:pt x="0" y="0"/>
                  </a:lnTo>
                  <a:lnTo>
                    <a:pt x="0" y="122872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15000" y="5486400"/>
              <a:ext cx="685800" cy="1200150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5710173" y="5481637"/>
              <a:ext cx="695325" cy="1209675"/>
            </a:xfrm>
            <a:custGeom>
              <a:avLst/>
              <a:gdLst/>
              <a:ahLst/>
              <a:cxnLst/>
              <a:rect l="l" t="t" r="r" b="b"/>
              <a:pathLst>
                <a:path w="695325" h="1209675">
                  <a:moveTo>
                    <a:pt x="0" y="1209675"/>
                  </a:moveTo>
                  <a:lnTo>
                    <a:pt x="695325" y="1209675"/>
                  </a:lnTo>
                  <a:lnTo>
                    <a:pt x="695325" y="0"/>
                  </a:lnTo>
                  <a:lnTo>
                    <a:pt x="0" y="0"/>
                  </a:lnTo>
                  <a:lnTo>
                    <a:pt x="0" y="120967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229600" y="5534025"/>
              <a:ext cx="704850" cy="1171575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8224773" y="5529262"/>
              <a:ext cx="714375" cy="1181100"/>
            </a:xfrm>
            <a:custGeom>
              <a:avLst/>
              <a:gdLst/>
              <a:ahLst/>
              <a:cxnLst/>
              <a:rect l="l" t="t" r="r" b="b"/>
              <a:pathLst>
                <a:path w="714375" h="1181100">
                  <a:moveTo>
                    <a:pt x="0" y="1181100"/>
                  </a:moveTo>
                  <a:lnTo>
                    <a:pt x="714375" y="1181100"/>
                  </a:lnTo>
                  <a:lnTo>
                    <a:pt x="714375" y="0"/>
                  </a:lnTo>
                  <a:lnTo>
                    <a:pt x="0" y="0"/>
                  </a:lnTo>
                  <a:lnTo>
                    <a:pt x="0" y="11811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52400" y="990600"/>
              <a:ext cx="8839200" cy="5791200"/>
            </a:xfrm>
            <a:custGeom>
              <a:avLst/>
              <a:gdLst/>
              <a:ahLst/>
              <a:cxnLst/>
              <a:rect l="l" t="t" r="r" b="b"/>
              <a:pathLst>
                <a:path w="8839200" h="5791200">
                  <a:moveTo>
                    <a:pt x="0" y="4191000"/>
                  </a:moveTo>
                  <a:lnTo>
                    <a:pt x="8839200" y="4191000"/>
                  </a:lnTo>
                  <a:lnTo>
                    <a:pt x="8839200" y="0"/>
                  </a:lnTo>
                  <a:lnTo>
                    <a:pt x="0" y="0"/>
                  </a:lnTo>
                  <a:lnTo>
                    <a:pt x="0" y="4191000"/>
                  </a:lnTo>
                  <a:close/>
                </a:path>
                <a:path w="8839200" h="5791200">
                  <a:moveTo>
                    <a:pt x="0" y="5791198"/>
                  </a:moveTo>
                  <a:lnTo>
                    <a:pt x="8839200" y="5791198"/>
                  </a:lnTo>
                  <a:lnTo>
                    <a:pt x="8839200" y="4267198"/>
                  </a:lnTo>
                  <a:lnTo>
                    <a:pt x="0" y="4267198"/>
                  </a:lnTo>
                  <a:lnTo>
                    <a:pt x="0" y="5791198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4648200"/>
            <a:ext cx="8686800" cy="2057400"/>
          </a:xfrm>
          <a:custGeom>
            <a:avLst/>
            <a:gdLst/>
            <a:ahLst/>
            <a:cxnLst/>
            <a:rect l="l" t="t" r="r" b="b"/>
            <a:pathLst>
              <a:path w="8686800" h="2057400">
                <a:moveTo>
                  <a:pt x="8686800" y="0"/>
                </a:moveTo>
                <a:lnTo>
                  <a:pt x="0" y="0"/>
                </a:lnTo>
                <a:lnTo>
                  <a:pt x="0" y="2057400"/>
                </a:lnTo>
                <a:lnTo>
                  <a:pt x="8686800" y="2057400"/>
                </a:lnTo>
                <a:lnTo>
                  <a:pt x="8686800" y="0"/>
                </a:lnTo>
                <a:close/>
              </a:path>
            </a:pathLst>
          </a:custGeom>
          <a:solidFill>
            <a:srgbClr val="DBEDF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23837" y="985837"/>
            <a:ext cx="8696325" cy="3438525"/>
            <a:chOff x="223837" y="985837"/>
            <a:chExt cx="8696325" cy="3438525"/>
          </a:xfrm>
        </p:grpSpPr>
        <p:sp>
          <p:nvSpPr>
            <p:cNvPr id="4" name="object 4"/>
            <p:cNvSpPr/>
            <p:nvPr/>
          </p:nvSpPr>
          <p:spPr>
            <a:xfrm>
              <a:off x="228600" y="1015619"/>
              <a:ext cx="8686800" cy="3404235"/>
            </a:xfrm>
            <a:custGeom>
              <a:avLst/>
              <a:gdLst/>
              <a:ahLst/>
              <a:cxnLst/>
              <a:rect l="l" t="t" r="r" b="b"/>
              <a:pathLst>
                <a:path w="8686800" h="3404235">
                  <a:moveTo>
                    <a:pt x="0" y="3403980"/>
                  </a:moveTo>
                  <a:lnTo>
                    <a:pt x="8686800" y="3403980"/>
                  </a:lnTo>
                  <a:lnTo>
                    <a:pt x="8686800" y="0"/>
                  </a:lnTo>
                  <a:lnTo>
                    <a:pt x="0" y="0"/>
                  </a:lnTo>
                  <a:lnTo>
                    <a:pt x="0" y="340398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28600" y="990600"/>
              <a:ext cx="8686800" cy="3429000"/>
            </a:xfrm>
            <a:custGeom>
              <a:avLst/>
              <a:gdLst/>
              <a:ahLst/>
              <a:cxnLst/>
              <a:rect l="l" t="t" r="r" b="b"/>
              <a:pathLst>
                <a:path w="8686800" h="3429000">
                  <a:moveTo>
                    <a:pt x="0" y="3429000"/>
                  </a:moveTo>
                  <a:lnTo>
                    <a:pt x="8686800" y="3429000"/>
                  </a:lnTo>
                  <a:lnTo>
                    <a:pt x="8686800" y="0"/>
                  </a:lnTo>
                  <a:lnTo>
                    <a:pt x="0" y="0"/>
                  </a:lnTo>
                  <a:lnTo>
                    <a:pt x="0" y="3429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07340" y="883805"/>
            <a:ext cx="8197850" cy="2343785"/>
          </a:xfrm>
          <a:prstGeom prst="rect">
            <a:avLst/>
          </a:prstGeom>
        </p:spPr>
        <p:txBody>
          <a:bodyPr vert="horz" wrap="square" lIns="0" tIns="126364" rIns="0" bIns="0" rtlCol="0">
            <a:spAutoFit/>
          </a:bodyPr>
          <a:lstStyle/>
          <a:p>
            <a:pPr marL="326390" indent="-322580">
              <a:lnSpc>
                <a:spcPct val="100000"/>
              </a:lnSpc>
              <a:spcBef>
                <a:spcPts val="994"/>
              </a:spcBef>
              <a:buSzPct val="98437"/>
              <a:buAutoNum type="arabicPeriod" startAt="5"/>
              <a:tabLst>
                <a:tab pos="326390" algn="l"/>
              </a:tabLst>
            </a:pPr>
            <a:r>
              <a:rPr sz="3200" b="1" u="sng" spc="-6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Shareware</a:t>
            </a:r>
            <a:r>
              <a:rPr sz="3200" b="1" u="sng" spc="-5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/</a:t>
            </a:r>
            <a:r>
              <a:rPr sz="3200" b="1" u="sng" spc="-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Trialware</a:t>
            </a:r>
            <a:r>
              <a:rPr sz="3200" b="1" u="sng" spc="-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/</a:t>
            </a:r>
            <a:r>
              <a:rPr sz="3200" b="1" u="sng" spc="-5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Demoware:-</a:t>
            </a:r>
            <a:endParaRPr sz="3200">
              <a:latin typeface="Calibri"/>
              <a:cs typeface="Calibri"/>
            </a:endParaRPr>
          </a:p>
          <a:p>
            <a:pPr marL="355600" marR="5080" lvl="1" indent="-79375">
              <a:lnSpc>
                <a:spcPct val="100000"/>
              </a:lnSpc>
              <a:spcBef>
                <a:spcPts val="560"/>
              </a:spcBef>
              <a:buFont typeface="Wingdings"/>
              <a:buChar char=""/>
              <a:tabLst>
                <a:tab pos="355600" algn="l"/>
                <a:tab pos="534670" algn="l"/>
              </a:tabLst>
            </a:pPr>
            <a:r>
              <a:rPr sz="2000" b="1" dirty="0">
                <a:latin typeface="Calibri"/>
                <a:cs typeface="Calibri"/>
              </a:rPr>
              <a:t>	This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software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made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available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with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rights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distribute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copies,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but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if </a:t>
            </a:r>
            <a:r>
              <a:rPr sz="2000" b="1" spc="-10" dirty="0">
                <a:latin typeface="Calibri"/>
                <a:cs typeface="Calibri"/>
              </a:rPr>
              <a:t>anyone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intends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use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software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,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then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after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certain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stipulated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time </a:t>
            </a:r>
            <a:r>
              <a:rPr sz="2000" b="1" dirty="0">
                <a:latin typeface="Calibri"/>
                <a:cs typeface="Calibri"/>
              </a:rPr>
              <a:t>period,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license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fee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should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be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paid.</a:t>
            </a:r>
            <a:endParaRPr sz="2000">
              <a:latin typeface="Calibri"/>
              <a:cs typeface="Calibri"/>
            </a:endParaRPr>
          </a:p>
          <a:p>
            <a:pPr marL="355600" marR="45720" lvl="1" indent="-79375">
              <a:lnSpc>
                <a:spcPct val="120000"/>
              </a:lnSpc>
              <a:buFont typeface="Wingdings"/>
              <a:buChar char=""/>
              <a:tabLst>
                <a:tab pos="355600" algn="l"/>
                <a:tab pos="591820" algn="l"/>
              </a:tabLst>
            </a:pPr>
            <a:r>
              <a:rPr sz="2000" b="1" dirty="0">
                <a:latin typeface="Calibri"/>
                <a:cs typeface="Calibri"/>
              </a:rPr>
              <a:t>	Its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source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code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not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allowed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hence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its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modification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not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allowed.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“</a:t>
            </a: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Trial</a:t>
            </a:r>
            <a:r>
              <a:rPr sz="2000" b="1" i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version</a:t>
            </a:r>
            <a:r>
              <a:rPr sz="2000" b="1" i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before</a:t>
            </a:r>
            <a:r>
              <a:rPr sz="20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you</a:t>
            </a:r>
            <a:r>
              <a:rPr sz="2000" b="1" i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buy</a:t>
            </a:r>
            <a:r>
              <a:rPr sz="2000" b="1" i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spc="-20" dirty="0">
                <a:solidFill>
                  <a:srgbClr val="C00000"/>
                </a:solidFill>
                <a:latin typeface="Calibri"/>
                <a:cs typeface="Calibri"/>
              </a:rPr>
              <a:t>it”.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2400" y="-38"/>
            <a:ext cx="8839200" cy="101600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About:</a:t>
            </a:r>
            <a:r>
              <a:rPr sz="18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F</a:t>
            </a:r>
            <a:r>
              <a:rPr sz="28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REE</a:t>
            </a:r>
            <a:r>
              <a:rPr sz="2800" b="1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and</a:t>
            </a:r>
            <a:r>
              <a:rPr sz="2800" b="1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O</a:t>
            </a:r>
            <a:r>
              <a:rPr sz="28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PEN</a:t>
            </a:r>
            <a:r>
              <a:rPr sz="2800" b="1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S</a:t>
            </a:r>
            <a:r>
              <a:rPr sz="28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ource</a:t>
            </a:r>
            <a:r>
              <a:rPr sz="2800" b="1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S</a:t>
            </a:r>
            <a:r>
              <a:rPr sz="28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oftware</a:t>
            </a:r>
            <a:r>
              <a:rPr sz="2800" b="1" u="sng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(FOSS)</a:t>
            </a:r>
            <a:endParaRPr sz="2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75"/>
              </a:spcBef>
            </a:pPr>
            <a:r>
              <a:rPr sz="24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Some</a:t>
            </a:r>
            <a:r>
              <a:rPr sz="2400" b="1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Related</a:t>
            </a:r>
            <a:r>
              <a:rPr sz="2400" b="1" u="sng" spc="-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Terms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28675" y="3267011"/>
            <a:ext cx="7715250" cy="1009650"/>
            <a:chOff x="828675" y="3267011"/>
            <a:chExt cx="7715250" cy="100965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8200" y="3276599"/>
              <a:ext cx="2362200" cy="9906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33437" y="3271773"/>
              <a:ext cx="2371725" cy="1000125"/>
            </a:xfrm>
            <a:custGeom>
              <a:avLst/>
              <a:gdLst/>
              <a:ahLst/>
              <a:cxnLst/>
              <a:rect l="l" t="t" r="r" b="b"/>
              <a:pathLst>
                <a:path w="2371725" h="1000125">
                  <a:moveTo>
                    <a:pt x="0" y="1000125"/>
                  </a:moveTo>
                  <a:lnTo>
                    <a:pt x="2371725" y="1000125"/>
                  </a:lnTo>
                  <a:lnTo>
                    <a:pt x="2371725" y="0"/>
                  </a:lnTo>
                  <a:lnTo>
                    <a:pt x="0" y="0"/>
                  </a:lnTo>
                  <a:lnTo>
                    <a:pt x="0" y="100012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52800" y="3276536"/>
              <a:ext cx="2209800" cy="96043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347973" y="3271837"/>
              <a:ext cx="2219325" cy="970280"/>
            </a:xfrm>
            <a:custGeom>
              <a:avLst/>
              <a:gdLst/>
              <a:ahLst/>
              <a:cxnLst/>
              <a:rect l="l" t="t" r="r" b="b"/>
              <a:pathLst>
                <a:path w="2219325" h="970279">
                  <a:moveTo>
                    <a:pt x="0" y="969962"/>
                  </a:moveTo>
                  <a:lnTo>
                    <a:pt x="2219325" y="969962"/>
                  </a:lnTo>
                  <a:lnTo>
                    <a:pt x="2219325" y="0"/>
                  </a:lnTo>
                  <a:lnTo>
                    <a:pt x="0" y="0"/>
                  </a:lnTo>
                  <a:lnTo>
                    <a:pt x="0" y="969962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15000" y="3276599"/>
              <a:ext cx="2819400" cy="99060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710173" y="3271773"/>
              <a:ext cx="2828925" cy="1000125"/>
            </a:xfrm>
            <a:custGeom>
              <a:avLst/>
              <a:gdLst/>
              <a:ahLst/>
              <a:cxnLst/>
              <a:rect l="l" t="t" r="r" b="b"/>
              <a:pathLst>
                <a:path w="2828925" h="1000125">
                  <a:moveTo>
                    <a:pt x="0" y="1000125"/>
                  </a:moveTo>
                  <a:lnTo>
                    <a:pt x="2828925" y="1000125"/>
                  </a:lnTo>
                  <a:lnTo>
                    <a:pt x="2828925" y="0"/>
                  </a:lnTo>
                  <a:lnTo>
                    <a:pt x="0" y="0"/>
                  </a:lnTo>
                  <a:lnTo>
                    <a:pt x="0" y="100012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/>
          <p:nvPr/>
        </p:nvSpPr>
        <p:spPr>
          <a:xfrm>
            <a:off x="228600" y="4648200"/>
            <a:ext cx="5486400" cy="2062480"/>
          </a:xfrm>
          <a:custGeom>
            <a:avLst/>
            <a:gdLst/>
            <a:ahLst/>
            <a:cxnLst/>
            <a:rect l="l" t="t" r="r" b="b"/>
            <a:pathLst>
              <a:path w="5486400" h="2062479">
                <a:moveTo>
                  <a:pt x="5486400" y="0"/>
                </a:moveTo>
                <a:lnTo>
                  <a:pt x="0" y="0"/>
                </a:lnTo>
                <a:lnTo>
                  <a:pt x="0" y="2062099"/>
                </a:lnTo>
                <a:lnTo>
                  <a:pt x="5486400" y="2062099"/>
                </a:lnTo>
                <a:lnTo>
                  <a:pt x="5486400" y="0"/>
                </a:lnTo>
                <a:close/>
              </a:path>
            </a:pathLst>
          </a:custGeom>
          <a:solidFill>
            <a:srgbClr val="DBED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28600" y="4648200"/>
            <a:ext cx="8686800" cy="205740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365125" indent="-288925">
              <a:lnSpc>
                <a:spcPct val="100000"/>
              </a:lnSpc>
              <a:spcBef>
                <a:spcPts val="185"/>
              </a:spcBef>
              <a:buAutoNum type="arabicPeriod" startAt="6"/>
              <a:tabLst>
                <a:tab pos="365125" algn="l"/>
              </a:tabLst>
            </a:pPr>
            <a:r>
              <a:rPr sz="2800" b="1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Freeware</a:t>
            </a:r>
            <a:endParaRPr sz="2800">
              <a:latin typeface="Calibri"/>
              <a:cs typeface="Calibri"/>
            </a:endParaRPr>
          </a:p>
          <a:p>
            <a:pPr marL="374650" lvl="1" indent="-283845">
              <a:lnSpc>
                <a:spcPct val="100000"/>
              </a:lnSpc>
              <a:spcBef>
                <a:spcPts val="50"/>
              </a:spcBef>
              <a:buFont typeface="Wingdings"/>
              <a:buChar char=""/>
              <a:tabLst>
                <a:tab pos="374650" algn="l"/>
              </a:tabLst>
            </a:pPr>
            <a:r>
              <a:rPr sz="2000" b="1" dirty="0">
                <a:latin typeface="Calibri"/>
                <a:cs typeface="Calibri"/>
              </a:rPr>
              <a:t>This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software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free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cost.</a:t>
            </a:r>
            <a:endParaRPr sz="2000">
              <a:latin typeface="Calibri"/>
              <a:cs typeface="Calibri"/>
            </a:endParaRPr>
          </a:p>
          <a:p>
            <a:pPr marL="90805" marR="3509010" lvl="1" indent="283845">
              <a:lnSpc>
                <a:spcPct val="100000"/>
              </a:lnSpc>
              <a:buFont typeface="Wingdings"/>
              <a:buChar char=""/>
              <a:tabLst>
                <a:tab pos="374650" algn="l"/>
              </a:tabLst>
            </a:pPr>
            <a:r>
              <a:rPr sz="2000" b="1" dirty="0">
                <a:latin typeface="Calibri"/>
                <a:cs typeface="Calibri"/>
              </a:rPr>
              <a:t>It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allows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copying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further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distribution,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but </a:t>
            </a:r>
            <a:r>
              <a:rPr sz="2000" b="1" dirty="0">
                <a:latin typeface="Calibri"/>
                <a:cs typeface="Calibri"/>
              </a:rPr>
              <a:t>still</a:t>
            </a:r>
            <a:r>
              <a:rPr sz="2000" b="1" spc="-8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under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owner’s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control,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i.e.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Copyrighted.</a:t>
            </a:r>
            <a:endParaRPr sz="2000">
              <a:latin typeface="Calibri"/>
              <a:cs typeface="Calibri"/>
            </a:endParaRPr>
          </a:p>
          <a:p>
            <a:pPr marL="90805" marR="4006850" lvl="1" indent="283845">
              <a:lnSpc>
                <a:spcPct val="100000"/>
              </a:lnSpc>
              <a:buFont typeface="Wingdings"/>
              <a:buChar char=""/>
              <a:tabLst>
                <a:tab pos="374650" algn="l"/>
              </a:tabLst>
            </a:pPr>
            <a:r>
              <a:rPr sz="2000" b="1" dirty="0">
                <a:latin typeface="Calibri"/>
                <a:cs typeface="Calibri"/>
              </a:rPr>
              <a:t>Its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source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code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not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available,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hence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no </a:t>
            </a:r>
            <a:r>
              <a:rPr sz="2000" b="1" spc="-10" dirty="0">
                <a:latin typeface="Calibri"/>
                <a:cs typeface="Calibri"/>
              </a:rPr>
              <a:t>modification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possible.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62600" y="4724400"/>
            <a:ext cx="3276600" cy="1914525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437" y="1062037"/>
            <a:ext cx="4124325" cy="5419725"/>
            <a:chOff x="71437" y="1062037"/>
            <a:chExt cx="4124325" cy="5419725"/>
          </a:xfrm>
        </p:grpSpPr>
        <p:sp>
          <p:nvSpPr>
            <p:cNvPr id="3" name="object 3"/>
            <p:cNvSpPr/>
            <p:nvPr/>
          </p:nvSpPr>
          <p:spPr>
            <a:xfrm>
              <a:off x="76200" y="1066800"/>
              <a:ext cx="4114800" cy="5410200"/>
            </a:xfrm>
            <a:custGeom>
              <a:avLst/>
              <a:gdLst/>
              <a:ahLst/>
              <a:cxnLst/>
              <a:rect l="l" t="t" r="r" b="b"/>
              <a:pathLst>
                <a:path w="4114800" h="5410200">
                  <a:moveTo>
                    <a:pt x="4114800" y="0"/>
                  </a:moveTo>
                  <a:lnTo>
                    <a:pt x="0" y="0"/>
                  </a:lnTo>
                  <a:lnTo>
                    <a:pt x="0" y="5410200"/>
                  </a:lnTo>
                  <a:lnTo>
                    <a:pt x="4114800" y="5410200"/>
                  </a:lnTo>
                  <a:lnTo>
                    <a:pt x="4114800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6200" y="1066800"/>
              <a:ext cx="4114800" cy="5410200"/>
            </a:xfrm>
            <a:custGeom>
              <a:avLst/>
              <a:gdLst/>
              <a:ahLst/>
              <a:cxnLst/>
              <a:rect l="l" t="t" r="r" b="b"/>
              <a:pathLst>
                <a:path w="4114800" h="5410200">
                  <a:moveTo>
                    <a:pt x="0" y="5410200"/>
                  </a:moveTo>
                  <a:lnTo>
                    <a:pt x="4114800" y="5410200"/>
                  </a:lnTo>
                  <a:lnTo>
                    <a:pt x="4114800" y="0"/>
                  </a:lnTo>
                  <a:lnTo>
                    <a:pt x="0" y="0"/>
                  </a:lnTo>
                  <a:lnTo>
                    <a:pt x="0" y="54102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54939" y="1006845"/>
            <a:ext cx="3956685" cy="207454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675"/>
              </a:spcBef>
            </a:pPr>
            <a:r>
              <a:rPr sz="24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GNU</a:t>
            </a:r>
            <a:r>
              <a:rPr sz="2400" b="1" u="sng" spc="-8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stands</a:t>
            </a:r>
            <a:r>
              <a:rPr sz="2400" u="sng" spc="-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for</a:t>
            </a:r>
            <a:endParaRPr sz="24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580"/>
              </a:spcBef>
            </a:pPr>
            <a:r>
              <a:rPr sz="24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(GNU’s</a:t>
            </a:r>
            <a:r>
              <a:rPr sz="2400" b="1" u="sng" spc="-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not</a:t>
            </a:r>
            <a:r>
              <a:rPr sz="2400" b="1" u="sng" spc="-5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Unix)</a:t>
            </a:r>
            <a:r>
              <a:rPr sz="2400" b="1" u="sng" spc="-5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;-</a:t>
            </a:r>
            <a:endParaRPr sz="2400">
              <a:latin typeface="Calibri"/>
              <a:cs typeface="Calibri"/>
            </a:endParaRPr>
          </a:p>
          <a:p>
            <a:pPr marL="94615" marR="5080" indent="-13970" algn="just">
              <a:lnSpc>
                <a:spcPct val="100000"/>
              </a:lnSpc>
              <a:spcBef>
                <a:spcPts val="575"/>
              </a:spcBef>
            </a:pPr>
            <a:r>
              <a:rPr sz="2400" b="1" dirty="0">
                <a:latin typeface="Calibri"/>
                <a:cs typeface="Calibri"/>
              </a:rPr>
              <a:t>Here,</a:t>
            </a:r>
            <a:r>
              <a:rPr sz="2400" b="1" spc="5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GNU</a:t>
            </a:r>
            <a:r>
              <a:rPr sz="2400" b="1" spc="5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means</a:t>
            </a:r>
            <a:r>
              <a:rPr sz="2400" b="1" spc="5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an</a:t>
            </a:r>
            <a:r>
              <a:rPr sz="2400" b="1" spc="53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animal </a:t>
            </a:r>
            <a:r>
              <a:rPr sz="2400" b="1" dirty="0">
                <a:latin typeface="Calibri"/>
                <a:cs typeface="Calibri"/>
              </a:rPr>
              <a:t>which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is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living</a:t>
            </a:r>
            <a:r>
              <a:rPr sz="2400" b="1" spc="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in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freedom. It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is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375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free</a:t>
            </a:r>
            <a:r>
              <a:rPr sz="2400" b="1" spc="375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operating</a:t>
            </a:r>
            <a:r>
              <a:rPr sz="2400" b="1" spc="380" dirty="0">
                <a:latin typeface="Calibri"/>
                <a:cs typeface="Calibri"/>
              </a:rPr>
              <a:t>   </a:t>
            </a:r>
            <a:r>
              <a:rPr sz="2400" b="1" spc="-10" dirty="0">
                <a:latin typeface="Calibri"/>
                <a:cs typeface="Calibri"/>
              </a:rPr>
              <a:t>system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4939" y="2975101"/>
            <a:ext cx="3956050" cy="1678939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730"/>
              </a:spcBef>
            </a:pPr>
            <a:r>
              <a:rPr sz="2400" b="1" dirty="0">
                <a:latin typeface="Calibri"/>
                <a:cs typeface="Calibri"/>
              </a:rPr>
              <a:t>identical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to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Unix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but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not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Unix.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1800" b="1" i="1" spc="-10" dirty="0">
                <a:solidFill>
                  <a:srgbClr val="C00000"/>
                </a:solidFill>
                <a:latin typeface="Calibri"/>
                <a:cs typeface="Calibri"/>
              </a:rPr>
              <a:t>GNU’s</a:t>
            </a:r>
            <a:r>
              <a:rPr sz="18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Not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Unix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is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recursive</a:t>
            </a:r>
            <a:r>
              <a:rPr sz="18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C00000"/>
                </a:solidFill>
                <a:latin typeface="Calibri"/>
                <a:cs typeface="Calibri"/>
              </a:rPr>
              <a:t>acronym.</a:t>
            </a:r>
            <a:endParaRPr sz="1800">
              <a:latin typeface="Calibri"/>
              <a:cs typeface="Calibri"/>
            </a:endParaRPr>
          </a:p>
          <a:p>
            <a:pPr marL="231140" marR="5080" indent="-219075">
              <a:lnSpc>
                <a:spcPts val="3460"/>
              </a:lnSpc>
              <a:spcBef>
                <a:spcPts val="50"/>
              </a:spcBef>
            </a:pPr>
            <a:r>
              <a:rPr sz="24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FSF(Free</a:t>
            </a:r>
            <a:r>
              <a:rPr sz="2400" b="1" u="sng" spc="-10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Software</a:t>
            </a:r>
            <a:r>
              <a:rPr sz="2400" b="1" u="sng" spc="-8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Foundation)</a:t>
            </a:r>
            <a:r>
              <a:rPr sz="2400" b="1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It</a:t>
            </a:r>
            <a:r>
              <a:rPr sz="2400" b="1" spc="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is</a:t>
            </a:r>
            <a:r>
              <a:rPr sz="2400" b="1" spc="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5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non-</a:t>
            </a:r>
            <a:r>
              <a:rPr sz="2400" b="1" dirty="0">
                <a:latin typeface="Calibri"/>
                <a:cs typeface="Calibri"/>
              </a:rPr>
              <a:t>profit</a:t>
            </a:r>
            <a:r>
              <a:rPr sz="2400" b="1" spc="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organization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-38"/>
            <a:ext cx="9144000" cy="1016000"/>
          </a:xfrm>
          <a:custGeom>
            <a:avLst/>
            <a:gdLst/>
            <a:ahLst/>
            <a:cxnLst/>
            <a:rect l="l" t="t" r="r" b="b"/>
            <a:pathLst>
              <a:path w="9144000" h="1016000">
                <a:moveTo>
                  <a:pt x="9144000" y="0"/>
                </a:moveTo>
                <a:lnTo>
                  <a:pt x="0" y="0"/>
                </a:lnTo>
                <a:lnTo>
                  <a:pt x="0" y="1015657"/>
                </a:lnTo>
                <a:lnTo>
                  <a:pt x="9144000" y="1015657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201927" y="4064"/>
            <a:ext cx="6739890" cy="949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</a:rPr>
              <a:t>About:</a:t>
            </a:r>
            <a:r>
              <a:rPr sz="1800" spc="-40" dirty="0">
                <a:solidFill>
                  <a:srgbClr val="FFFFFF"/>
                </a:solid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F</a:t>
            </a:r>
            <a:r>
              <a:rPr sz="2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REE</a:t>
            </a:r>
            <a:r>
              <a:rPr sz="2800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2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and</a:t>
            </a:r>
            <a:r>
              <a:rPr sz="2800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</a:t>
            </a:r>
            <a:r>
              <a:rPr sz="2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PEN</a:t>
            </a:r>
            <a:r>
              <a:rPr sz="2800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</a:t>
            </a:r>
            <a:r>
              <a:rPr sz="2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ource</a:t>
            </a:r>
            <a:r>
              <a:rPr sz="2800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</a:t>
            </a:r>
            <a:r>
              <a:rPr sz="2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oftware</a:t>
            </a:r>
            <a:r>
              <a:rPr sz="2800" u="sng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28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(FOSS)</a:t>
            </a:r>
            <a:endParaRPr sz="2800"/>
          </a:p>
          <a:p>
            <a:pPr marL="635" algn="ctr">
              <a:lnSpc>
                <a:spcPct val="100000"/>
              </a:lnSpc>
              <a:spcBef>
                <a:spcPts val="70"/>
              </a:spcBef>
            </a:pP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Some</a:t>
            </a:r>
            <a:r>
              <a:rPr sz="2400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24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Related</a:t>
            </a:r>
            <a:r>
              <a:rPr sz="2400" u="sng" spc="-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24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Terms</a:t>
            </a:r>
            <a:endParaRPr sz="2400"/>
          </a:p>
        </p:txBody>
      </p:sp>
      <p:sp>
        <p:nvSpPr>
          <p:cNvPr id="9" name="object 9"/>
          <p:cNvSpPr txBox="1"/>
          <p:nvPr/>
        </p:nvSpPr>
        <p:spPr>
          <a:xfrm>
            <a:off x="4262373" y="4114825"/>
            <a:ext cx="4729480" cy="53340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23495" rIns="0" bIns="0" rtlCol="0">
            <a:spAutoFit/>
          </a:bodyPr>
          <a:lstStyle/>
          <a:p>
            <a:pPr marL="1120140">
              <a:lnSpc>
                <a:spcPct val="100000"/>
              </a:lnSpc>
              <a:spcBef>
                <a:spcPts val="185"/>
              </a:spcBef>
            </a:pP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Richard</a:t>
            </a:r>
            <a:r>
              <a:rPr sz="2800" b="1" spc="-13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Stallman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257611" y="4638637"/>
            <a:ext cx="4667250" cy="1808480"/>
            <a:chOff x="4257611" y="4638637"/>
            <a:chExt cx="4667250" cy="180848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99609" y="4648162"/>
              <a:ext cx="4245356" cy="178892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262373" y="4643399"/>
              <a:ext cx="4657725" cy="1798955"/>
            </a:xfrm>
            <a:custGeom>
              <a:avLst/>
              <a:gdLst/>
              <a:ahLst/>
              <a:cxnLst/>
              <a:rect l="l" t="t" r="r" b="b"/>
              <a:pathLst>
                <a:path w="4657725" h="1798954">
                  <a:moveTo>
                    <a:pt x="0" y="1798447"/>
                  </a:moveTo>
                  <a:lnTo>
                    <a:pt x="4657725" y="1798447"/>
                  </a:lnTo>
                  <a:lnTo>
                    <a:pt x="4657725" y="0"/>
                  </a:lnTo>
                  <a:lnTo>
                    <a:pt x="0" y="0"/>
                  </a:lnTo>
                  <a:lnTo>
                    <a:pt x="0" y="1798447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37236" y="4628388"/>
            <a:ext cx="7477125" cy="2170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606800" algn="just">
              <a:lnSpc>
                <a:spcPct val="100000"/>
              </a:lnSpc>
              <a:spcBef>
                <a:spcPts val="100"/>
              </a:spcBef>
              <a:tabLst>
                <a:tab pos="2127885" algn="l"/>
                <a:tab pos="3378835" algn="l"/>
              </a:tabLst>
            </a:pPr>
            <a:r>
              <a:rPr sz="2400" b="1" dirty="0">
                <a:latin typeface="Calibri"/>
                <a:cs typeface="Calibri"/>
              </a:rPr>
              <a:t>created</a:t>
            </a:r>
            <a:r>
              <a:rPr sz="2400" b="1" spc="210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for</a:t>
            </a:r>
            <a:r>
              <a:rPr sz="2400" b="1" spc="215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210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purpose</a:t>
            </a:r>
            <a:r>
              <a:rPr sz="2400" b="1" spc="220" dirty="0">
                <a:latin typeface="Calibri"/>
                <a:cs typeface="Calibri"/>
              </a:rPr>
              <a:t>  </a:t>
            </a:r>
            <a:r>
              <a:rPr sz="2400" b="1" spc="-25" dirty="0">
                <a:latin typeface="Calibri"/>
                <a:cs typeface="Calibri"/>
              </a:rPr>
              <a:t>of </a:t>
            </a:r>
            <a:r>
              <a:rPr sz="2400" b="1" spc="-10" dirty="0">
                <a:latin typeface="Calibri"/>
                <a:cs typeface="Calibri"/>
              </a:rPr>
              <a:t>supporting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20" dirty="0">
                <a:latin typeface="Calibri"/>
                <a:cs typeface="Calibri"/>
              </a:rPr>
              <a:t>free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25" dirty="0">
                <a:latin typeface="Calibri"/>
                <a:cs typeface="Calibri"/>
              </a:rPr>
              <a:t>s/w </a:t>
            </a:r>
            <a:r>
              <a:rPr sz="2400" b="1" dirty="0">
                <a:latin typeface="Calibri"/>
                <a:cs typeface="Calibri"/>
              </a:rPr>
              <a:t>movement.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It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also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funds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many </a:t>
            </a:r>
            <a:r>
              <a:rPr sz="2400" b="1" dirty="0">
                <a:latin typeface="Calibri"/>
                <a:cs typeface="Calibri"/>
              </a:rPr>
              <a:t>programmers</a:t>
            </a:r>
            <a:r>
              <a:rPr sz="2400" b="1" spc="160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for</a:t>
            </a:r>
            <a:r>
              <a:rPr sz="2400" b="1" spc="160" dirty="0">
                <a:latin typeface="Calibri"/>
                <a:cs typeface="Calibri"/>
              </a:rPr>
              <a:t>  </a:t>
            </a:r>
            <a:r>
              <a:rPr sz="2400" b="1" spc="-10" dirty="0">
                <a:latin typeface="Calibri"/>
                <a:cs typeface="Calibri"/>
              </a:rPr>
              <a:t>developing </a:t>
            </a:r>
            <a:r>
              <a:rPr sz="2400" b="1" dirty="0">
                <a:latin typeface="Calibri"/>
                <a:cs typeface="Calibri"/>
              </a:rPr>
              <a:t>free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s/w.</a:t>
            </a:r>
            <a:endParaRPr sz="2400">
              <a:latin typeface="Calibri"/>
              <a:cs typeface="Calibri"/>
            </a:endParaRPr>
          </a:p>
          <a:p>
            <a:pPr marL="1281430">
              <a:lnSpc>
                <a:spcPct val="100000"/>
              </a:lnSpc>
              <a:spcBef>
                <a:spcPts val="330"/>
              </a:spcBef>
            </a:pPr>
            <a:r>
              <a:rPr sz="1800" b="1" dirty="0">
                <a:solidFill>
                  <a:srgbClr val="FF0000"/>
                </a:solidFill>
                <a:latin typeface="Comic Sans MS"/>
                <a:cs typeface="Comic Sans MS"/>
              </a:rPr>
              <a:t>FSF</a:t>
            </a:r>
            <a:r>
              <a:rPr sz="1800" b="1" spc="-3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omic Sans MS"/>
                <a:cs typeface="Comic Sans MS"/>
              </a:rPr>
              <a:t>and</a:t>
            </a:r>
            <a:r>
              <a:rPr sz="1800" b="1" spc="-2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omic Sans MS"/>
                <a:cs typeface="Comic Sans MS"/>
              </a:rPr>
              <a:t>GNU</a:t>
            </a:r>
            <a:r>
              <a:rPr sz="1800" b="1" spc="-3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omic Sans MS"/>
                <a:cs typeface="Comic Sans MS"/>
              </a:rPr>
              <a:t>both</a:t>
            </a:r>
            <a:r>
              <a:rPr sz="1800" b="1" spc="-2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omic Sans MS"/>
                <a:cs typeface="Comic Sans MS"/>
              </a:rPr>
              <a:t>were</a:t>
            </a:r>
            <a:r>
              <a:rPr sz="1800" b="1" spc="-1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omic Sans MS"/>
                <a:cs typeface="Comic Sans MS"/>
              </a:rPr>
              <a:t>initiated</a:t>
            </a:r>
            <a:r>
              <a:rPr sz="1800" b="1" spc="-2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omic Sans MS"/>
                <a:cs typeface="Comic Sans MS"/>
              </a:rPr>
              <a:t>by</a:t>
            </a:r>
            <a:r>
              <a:rPr sz="1800" b="1" spc="-2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omic Sans MS"/>
                <a:cs typeface="Comic Sans MS"/>
              </a:rPr>
              <a:t>Richard</a:t>
            </a:r>
            <a:r>
              <a:rPr sz="1800" b="1" spc="-3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omic Sans MS"/>
                <a:cs typeface="Comic Sans MS"/>
              </a:rPr>
              <a:t>Stallman.</a:t>
            </a:r>
            <a:endParaRPr sz="1800">
              <a:latin typeface="Comic Sans MS"/>
              <a:cs typeface="Comic Sans MS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48150" y="1066800"/>
            <a:ext cx="4743450" cy="304800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00400" y="1066749"/>
            <a:ext cx="990600" cy="101097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7637" y="3576637"/>
            <a:ext cx="6715125" cy="3286125"/>
            <a:chOff x="147637" y="3576637"/>
            <a:chExt cx="6715125" cy="3286125"/>
          </a:xfrm>
        </p:grpSpPr>
        <p:sp>
          <p:nvSpPr>
            <p:cNvPr id="3" name="object 3"/>
            <p:cNvSpPr/>
            <p:nvPr/>
          </p:nvSpPr>
          <p:spPr>
            <a:xfrm>
              <a:off x="152400" y="3581400"/>
              <a:ext cx="6705600" cy="3276600"/>
            </a:xfrm>
            <a:custGeom>
              <a:avLst/>
              <a:gdLst/>
              <a:ahLst/>
              <a:cxnLst/>
              <a:rect l="l" t="t" r="r" b="b"/>
              <a:pathLst>
                <a:path w="6705600" h="3276600">
                  <a:moveTo>
                    <a:pt x="6705600" y="0"/>
                  </a:moveTo>
                  <a:lnTo>
                    <a:pt x="0" y="0"/>
                  </a:lnTo>
                  <a:lnTo>
                    <a:pt x="0" y="3276600"/>
                  </a:lnTo>
                  <a:lnTo>
                    <a:pt x="6705600" y="3276600"/>
                  </a:lnTo>
                  <a:lnTo>
                    <a:pt x="6705600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52400" y="3581400"/>
              <a:ext cx="6705600" cy="3276600"/>
            </a:xfrm>
            <a:custGeom>
              <a:avLst/>
              <a:gdLst/>
              <a:ahLst/>
              <a:cxnLst/>
              <a:rect l="l" t="t" r="r" b="b"/>
              <a:pathLst>
                <a:path w="6705600" h="3276600">
                  <a:moveTo>
                    <a:pt x="0" y="3276600"/>
                  </a:moveTo>
                  <a:lnTo>
                    <a:pt x="6705600" y="3276600"/>
                  </a:lnTo>
                  <a:lnTo>
                    <a:pt x="6705600" y="0"/>
                  </a:lnTo>
                  <a:lnTo>
                    <a:pt x="0" y="0"/>
                  </a:lnTo>
                  <a:lnTo>
                    <a:pt x="0" y="32766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31140" y="3461648"/>
            <a:ext cx="6548120" cy="3375025"/>
          </a:xfrm>
          <a:prstGeom prst="rect">
            <a:avLst/>
          </a:prstGeom>
        </p:spPr>
        <p:txBody>
          <a:bodyPr vert="horz" wrap="square" lIns="0" tIns="14732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160"/>
              </a:spcBef>
            </a:pPr>
            <a:r>
              <a:rPr sz="22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W3C</a:t>
            </a:r>
            <a:r>
              <a:rPr sz="2200" b="1" u="sng" spc="-6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(World</a:t>
            </a:r>
            <a:r>
              <a:rPr sz="2200" b="1" u="sng" spc="-5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Wide</a:t>
            </a:r>
            <a:r>
              <a:rPr sz="2200" b="1" u="sng" spc="-5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Web</a:t>
            </a:r>
            <a:r>
              <a:rPr sz="2200" b="1" u="sng" spc="-5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Consortium)</a:t>
            </a:r>
            <a:r>
              <a:rPr sz="2200" b="1" u="sng" spc="-6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:-</a:t>
            </a:r>
            <a:endParaRPr sz="2200">
              <a:latin typeface="Calibri"/>
              <a:cs typeface="Calibri"/>
            </a:endParaRPr>
          </a:p>
          <a:p>
            <a:pPr marL="94615" marR="5080" indent="273050" algn="just">
              <a:lnSpc>
                <a:spcPct val="100600"/>
              </a:lnSpc>
              <a:spcBef>
                <a:spcPts val="950"/>
              </a:spcBef>
            </a:pPr>
            <a:r>
              <a:rPr sz="2000" b="1" dirty="0">
                <a:latin typeface="Calibri"/>
                <a:cs typeface="Calibri"/>
              </a:rPr>
              <a:t>It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responsible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for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producing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s/w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standards </a:t>
            </a:r>
            <a:r>
              <a:rPr sz="2000" b="1" dirty="0">
                <a:latin typeface="Calibri"/>
                <a:cs typeface="Calibri"/>
              </a:rPr>
              <a:t>for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world </a:t>
            </a:r>
            <a:r>
              <a:rPr sz="2000" b="1" dirty="0">
                <a:latin typeface="Calibri"/>
                <a:cs typeface="Calibri"/>
              </a:rPr>
              <a:t>wide</a:t>
            </a:r>
            <a:r>
              <a:rPr sz="2000" b="1" spc="3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web.</a:t>
            </a:r>
            <a:r>
              <a:rPr sz="2000" b="1" spc="3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3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World</a:t>
            </a:r>
            <a:r>
              <a:rPr sz="2000" b="1" spc="3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Wide</a:t>
            </a:r>
            <a:r>
              <a:rPr sz="2000" b="1" spc="3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Web</a:t>
            </a:r>
            <a:r>
              <a:rPr sz="2000" b="1" spc="3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Consortium</a:t>
            </a:r>
            <a:r>
              <a:rPr sz="2000" b="1" spc="3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</a:t>
            </a:r>
            <a:r>
              <a:rPr sz="2000" b="1" dirty="0">
                <a:latin typeface="Calibri"/>
                <a:cs typeface="Calibri"/>
              </a:rPr>
              <a:t>W3C</a:t>
            </a:r>
            <a:r>
              <a:rPr sz="2000" dirty="0">
                <a:latin typeface="Calibri"/>
                <a:cs typeface="Calibri"/>
              </a:rPr>
              <a:t>)</a:t>
            </a:r>
            <a:r>
              <a:rPr sz="2000" spc="3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31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the </a:t>
            </a:r>
            <a:r>
              <a:rPr sz="2000" dirty="0">
                <a:latin typeface="Calibri"/>
                <a:cs typeface="Calibri"/>
              </a:rPr>
              <a:t>main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international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standards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organization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World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Wide </a:t>
            </a:r>
            <a:r>
              <a:rPr sz="2000" dirty="0">
                <a:latin typeface="Calibri"/>
                <a:cs typeface="Calibri"/>
              </a:rPr>
              <a:t>Web.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Founded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1994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1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currently</a:t>
            </a:r>
            <a:r>
              <a:rPr sz="2000" spc="1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led</a:t>
            </a:r>
            <a:r>
              <a:rPr sz="2000" spc="1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by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Tim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Berners-Lee,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48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consortium</a:t>
            </a:r>
            <a:r>
              <a:rPr sz="2000" spc="48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4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made</a:t>
            </a:r>
            <a:r>
              <a:rPr sz="2000" spc="4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up</a:t>
            </a:r>
            <a:r>
              <a:rPr sz="2000" spc="4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4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member</a:t>
            </a:r>
            <a:r>
              <a:rPr sz="2000" spc="48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organizations</a:t>
            </a:r>
            <a:r>
              <a:rPr sz="2000" spc="484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that </a:t>
            </a:r>
            <a:r>
              <a:rPr sz="2000" dirty="0">
                <a:latin typeface="Calibri"/>
                <a:cs typeface="Calibri"/>
              </a:rPr>
              <a:t>maintain</a:t>
            </a:r>
            <a:r>
              <a:rPr sz="2000" spc="1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full-</a:t>
            </a:r>
            <a:r>
              <a:rPr sz="2000" dirty="0">
                <a:latin typeface="Calibri"/>
                <a:cs typeface="Calibri"/>
              </a:rPr>
              <a:t>time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staff</a:t>
            </a:r>
            <a:r>
              <a:rPr sz="2000" spc="11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working</a:t>
            </a:r>
            <a:r>
              <a:rPr sz="2000" spc="1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together</a:t>
            </a:r>
            <a:r>
              <a:rPr sz="2000" spc="1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11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11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development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standards</a:t>
            </a:r>
            <a:r>
              <a:rPr sz="2000" spc="2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World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Wide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Web.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W3C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also</a:t>
            </a:r>
            <a:r>
              <a:rPr sz="2000" spc="2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engages</a:t>
            </a:r>
            <a:r>
              <a:rPr sz="2000" spc="21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in </a:t>
            </a:r>
            <a:r>
              <a:rPr sz="2000" dirty="0">
                <a:latin typeface="Calibri"/>
                <a:cs typeface="Calibri"/>
              </a:rPr>
              <a:t>education</a:t>
            </a:r>
            <a:r>
              <a:rPr sz="2000" spc="1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outreach,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develops</a:t>
            </a:r>
            <a:r>
              <a:rPr sz="2000" spc="1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software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1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serves</a:t>
            </a:r>
            <a:r>
              <a:rPr sz="2000" spc="1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13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an </a:t>
            </a:r>
            <a:r>
              <a:rPr sz="2000" dirty="0">
                <a:latin typeface="Calibri"/>
                <a:cs typeface="Calibri"/>
              </a:rPr>
              <a:t>open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forum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discussion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about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Web.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2400" y="-38"/>
            <a:ext cx="8839200" cy="1016000"/>
          </a:xfrm>
          <a:custGeom>
            <a:avLst/>
            <a:gdLst/>
            <a:ahLst/>
            <a:cxnLst/>
            <a:rect l="l" t="t" r="r" b="b"/>
            <a:pathLst>
              <a:path w="8839200" h="1016000">
                <a:moveTo>
                  <a:pt x="8839200" y="0"/>
                </a:moveTo>
                <a:lnTo>
                  <a:pt x="0" y="0"/>
                </a:lnTo>
                <a:lnTo>
                  <a:pt x="0" y="1015657"/>
                </a:lnTo>
                <a:lnTo>
                  <a:pt x="8839200" y="1015657"/>
                </a:lnTo>
                <a:lnTo>
                  <a:pt x="88392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01927" y="4064"/>
            <a:ext cx="67398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</a:rPr>
              <a:t>About:</a:t>
            </a:r>
            <a:r>
              <a:rPr sz="1800" spc="-40" dirty="0">
                <a:solidFill>
                  <a:srgbClr val="FFFFFF"/>
                </a:solid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F</a:t>
            </a:r>
            <a:r>
              <a:rPr sz="2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REE</a:t>
            </a:r>
            <a:r>
              <a:rPr sz="2800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2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and</a:t>
            </a:r>
            <a:r>
              <a:rPr sz="2800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</a:t>
            </a:r>
            <a:r>
              <a:rPr sz="2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PEN</a:t>
            </a:r>
            <a:r>
              <a:rPr sz="2800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</a:t>
            </a:r>
            <a:r>
              <a:rPr sz="2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ource</a:t>
            </a:r>
            <a:r>
              <a:rPr sz="2800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</a:t>
            </a:r>
            <a:r>
              <a:rPr sz="2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oftware</a:t>
            </a:r>
            <a:r>
              <a:rPr sz="2800" u="sng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28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(FOSS)</a:t>
            </a:r>
            <a:endParaRPr sz="2800"/>
          </a:p>
        </p:txBody>
      </p:sp>
      <p:grpSp>
        <p:nvGrpSpPr>
          <p:cNvPr id="8" name="object 8"/>
          <p:cNvGrpSpPr/>
          <p:nvPr/>
        </p:nvGrpSpPr>
        <p:grpSpPr>
          <a:xfrm>
            <a:off x="6848411" y="3571811"/>
            <a:ext cx="2300605" cy="3286760"/>
            <a:chOff x="6848411" y="3571811"/>
            <a:chExt cx="2300605" cy="328676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57999" y="3581399"/>
              <a:ext cx="2286000" cy="8382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853173" y="3576573"/>
              <a:ext cx="2291080" cy="847725"/>
            </a:xfrm>
            <a:custGeom>
              <a:avLst/>
              <a:gdLst/>
              <a:ahLst/>
              <a:cxnLst/>
              <a:rect l="l" t="t" r="r" b="b"/>
              <a:pathLst>
                <a:path w="2291079" h="847725">
                  <a:moveTo>
                    <a:pt x="2290826" y="0"/>
                  </a:moveTo>
                  <a:lnTo>
                    <a:pt x="0" y="0"/>
                  </a:lnTo>
                  <a:lnTo>
                    <a:pt x="0" y="847725"/>
                  </a:lnTo>
                  <a:lnTo>
                    <a:pt x="2290826" y="847725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57999" y="4388821"/>
              <a:ext cx="2209800" cy="24384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010399" y="6457886"/>
              <a:ext cx="2034539" cy="400685"/>
            </a:xfrm>
            <a:custGeom>
              <a:avLst/>
              <a:gdLst/>
              <a:ahLst/>
              <a:cxnLst/>
              <a:rect l="l" t="t" r="r" b="b"/>
              <a:pathLst>
                <a:path w="2034540" h="400684">
                  <a:moveTo>
                    <a:pt x="2034540" y="0"/>
                  </a:moveTo>
                  <a:lnTo>
                    <a:pt x="0" y="0"/>
                  </a:lnTo>
                  <a:lnTo>
                    <a:pt x="0" y="400113"/>
                  </a:lnTo>
                  <a:lnTo>
                    <a:pt x="2034540" y="400113"/>
                  </a:lnTo>
                  <a:lnTo>
                    <a:pt x="20345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131811" y="6475476"/>
            <a:ext cx="173164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dirty="0">
                <a:solidFill>
                  <a:srgbClr val="FFFF00"/>
                </a:solidFill>
                <a:latin typeface="Calibri"/>
                <a:cs typeface="Calibri"/>
              </a:rPr>
              <a:t>Tim</a:t>
            </a:r>
            <a:r>
              <a:rPr sz="2000" b="1" spc="2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FFFF00"/>
                </a:solidFill>
                <a:latin typeface="Calibri"/>
                <a:cs typeface="Calibri"/>
              </a:rPr>
              <a:t>Berners-</a:t>
            </a:r>
            <a:r>
              <a:rPr sz="2000" b="1" spc="-25" dirty="0">
                <a:solidFill>
                  <a:srgbClr val="FFFF00"/>
                </a:solidFill>
                <a:latin typeface="Calibri"/>
                <a:cs typeface="Calibri"/>
              </a:rPr>
              <a:t>Lee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52400" y="981011"/>
            <a:ext cx="8849360" cy="2518410"/>
            <a:chOff x="152400" y="981011"/>
            <a:chExt cx="8849360" cy="2518410"/>
          </a:xfrm>
        </p:grpSpPr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43400" y="990600"/>
              <a:ext cx="4648200" cy="249910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338701" y="985774"/>
              <a:ext cx="4657725" cy="2508885"/>
            </a:xfrm>
            <a:custGeom>
              <a:avLst/>
              <a:gdLst/>
              <a:ahLst/>
              <a:cxnLst/>
              <a:rect l="l" t="t" r="r" b="b"/>
              <a:pathLst>
                <a:path w="4657725" h="2508885">
                  <a:moveTo>
                    <a:pt x="0" y="2508630"/>
                  </a:moveTo>
                  <a:lnTo>
                    <a:pt x="4657725" y="2508630"/>
                  </a:lnTo>
                  <a:lnTo>
                    <a:pt x="4657725" y="0"/>
                  </a:lnTo>
                  <a:lnTo>
                    <a:pt x="0" y="0"/>
                  </a:lnTo>
                  <a:lnTo>
                    <a:pt x="0" y="250863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52400" y="1066800"/>
              <a:ext cx="4114800" cy="2431415"/>
            </a:xfrm>
            <a:custGeom>
              <a:avLst/>
              <a:gdLst/>
              <a:ahLst/>
              <a:cxnLst/>
              <a:rect l="l" t="t" r="r" b="b"/>
              <a:pathLst>
                <a:path w="4114800" h="2431415">
                  <a:moveTo>
                    <a:pt x="4114800" y="0"/>
                  </a:moveTo>
                  <a:lnTo>
                    <a:pt x="0" y="0"/>
                  </a:lnTo>
                  <a:lnTo>
                    <a:pt x="0" y="2431415"/>
                  </a:lnTo>
                  <a:lnTo>
                    <a:pt x="4114800" y="2431415"/>
                  </a:lnTo>
                  <a:lnTo>
                    <a:pt x="4114800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43840" y="434014"/>
            <a:ext cx="5624195" cy="2988310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3045460">
              <a:lnSpc>
                <a:spcPct val="100000"/>
              </a:lnSpc>
              <a:spcBef>
                <a:spcPts val="1105"/>
              </a:spcBef>
            </a:pPr>
            <a:r>
              <a:rPr sz="24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Some</a:t>
            </a:r>
            <a:r>
              <a:rPr sz="2400" b="1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Related</a:t>
            </a:r>
            <a:r>
              <a:rPr sz="2400" b="1" u="sng" spc="-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Terms</a:t>
            </a:r>
            <a:endParaRPr sz="2400">
              <a:latin typeface="Calibri"/>
              <a:cs typeface="Calibri"/>
            </a:endParaRPr>
          </a:p>
          <a:p>
            <a:pPr marL="81915" marR="1684655" indent="-82550" algn="r">
              <a:lnSpc>
                <a:spcPct val="103899"/>
              </a:lnSpc>
              <a:spcBef>
                <a:spcPts val="1050"/>
              </a:spcBef>
              <a:tabLst>
                <a:tab pos="728980" algn="l"/>
                <a:tab pos="1159510" algn="l"/>
                <a:tab pos="1386840" algn="l"/>
                <a:tab pos="1824989" algn="l"/>
                <a:tab pos="2161540" algn="l"/>
                <a:tab pos="2588260" algn="l"/>
                <a:tab pos="2744470" algn="l"/>
                <a:tab pos="3025140" algn="l"/>
                <a:tab pos="3296920" algn="l"/>
              </a:tabLst>
            </a:pPr>
            <a:r>
              <a:rPr sz="28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OSI(Open</a:t>
            </a:r>
            <a:r>
              <a:rPr sz="2800" b="1" u="sng" spc="-6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Source</a:t>
            </a:r>
            <a:r>
              <a:rPr sz="2800" b="1" u="sng" spc="-5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Initiative</a:t>
            </a:r>
            <a:r>
              <a:rPr sz="2800" b="1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It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25" dirty="0">
                <a:latin typeface="Calibri"/>
                <a:cs typeface="Calibri"/>
              </a:rPr>
              <a:t>is</a:t>
            </a:r>
            <a:r>
              <a:rPr sz="2400" dirty="0">
                <a:latin typeface="Calibri"/>
                <a:cs typeface="Calibri"/>
              </a:rPr>
              <a:t>		</a:t>
            </a:r>
            <a:r>
              <a:rPr sz="2400" spc="-25" dirty="0">
                <a:latin typeface="Calibri"/>
                <a:cs typeface="Calibri"/>
              </a:rPr>
              <a:t>an</a:t>
            </a:r>
            <a:r>
              <a:rPr sz="2400" dirty="0">
                <a:latin typeface="Calibri"/>
                <a:cs typeface="Calibri"/>
              </a:rPr>
              <a:t>		</a:t>
            </a:r>
            <a:r>
              <a:rPr sz="2400" spc="-10" dirty="0">
                <a:latin typeface="Calibri"/>
                <a:cs typeface="Calibri"/>
              </a:rPr>
              <a:t>organization </a:t>
            </a:r>
            <a:r>
              <a:rPr sz="2400" dirty="0">
                <a:latin typeface="Calibri"/>
                <a:cs typeface="Calibri"/>
              </a:rPr>
              <a:t>developed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for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promoting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Open </a:t>
            </a:r>
            <a:r>
              <a:rPr sz="2400" spc="-10" dirty="0">
                <a:latin typeface="Calibri"/>
                <a:cs typeface="Calibri"/>
              </a:rPr>
              <a:t>source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5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software.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25" dirty="0">
                <a:latin typeface="Calibri"/>
                <a:cs typeface="Calibri"/>
              </a:rPr>
              <a:t>It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10" dirty="0">
                <a:latin typeface="Calibri"/>
                <a:cs typeface="Calibri"/>
              </a:rPr>
              <a:t>defines criteria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25" dirty="0">
                <a:latin typeface="Calibri"/>
                <a:cs typeface="Calibri"/>
              </a:rPr>
              <a:t>and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20" dirty="0">
                <a:latin typeface="Calibri"/>
                <a:cs typeface="Calibri"/>
              </a:rPr>
              <a:t>terms</a:t>
            </a:r>
            <a:r>
              <a:rPr sz="2400" dirty="0">
                <a:latin typeface="Calibri"/>
                <a:cs typeface="Calibri"/>
              </a:rPr>
              <a:t>		</a:t>
            </a:r>
            <a:r>
              <a:rPr sz="2400" spc="-25" dirty="0">
                <a:latin typeface="Calibri"/>
                <a:cs typeface="Calibri"/>
              </a:rPr>
              <a:t>for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20" dirty="0">
                <a:latin typeface="Calibri"/>
                <a:cs typeface="Calibri"/>
              </a:rPr>
              <a:t>open</a:t>
            </a:r>
            <a:endParaRPr sz="2400">
              <a:latin typeface="Calibri"/>
              <a:cs typeface="Calibri"/>
            </a:endParaRPr>
          </a:p>
          <a:p>
            <a:pPr marL="81915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source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s/w.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"/>
          </a:xfrm>
          <a:custGeom>
            <a:avLst/>
            <a:gdLst/>
            <a:ahLst/>
            <a:cxnLst/>
            <a:rect l="l" t="t" r="r" b="b"/>
            <a:pathLst>
              <a:path w="9144000" h="685800">
                <a:moveTo>
                  <a:pt x="9144000" y="0"/>
                </a:moveTo>
                <a:lnTo>
                  <a:pt x="0" y="0"/>
                </a:lnTo>
                <a:lnTo>
                  <a:pt x="0" y="685800"/>
                </a:lnTo>
                <a:lnTo>
                  <a:pt x="9144000" y="6858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05610" y="-125476"/>
            <a:ext cx="573214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>
                <a:solidFill>
                  <a:srgbClr val="66FFFF"/>
                </a:solidFill>
              </a:rPr>
              <a:t>What</a:t>
            </a:r>
            <a:r>
              <a:rPr sz="5400" spc="-145" dirty="0">
                <a:solidFill>
                  <a:srgbClr val="66FFFF"/>
                </a:solidFill>
              </a:rPr>
              <a:t> </a:t>
            </a:r>
            <a:r>
              <a:rPr sz="5400" dirty="0">
                <a:solidFill>
                  <a:srgbClr val="66FFFF"/>
                </a:solidFill>
              </a:rPr>
              <a:t>are</a:t>
            </a:r>
            <a:r>
              <a:rPr sz="5400" spc="-145" dirty="0">
                <a:solidFill>
                  <a:srgbClr val="66FFFF"/>
                </a:solidFill>
              </a:rPr>
              <a:t> </a:t>
            </a:r>
            <a:r>
              <a:rPr sz="5400" spc="-10" dirty="0">
                <a:solidFill>
                  <a:srgbClr val="66FFFF"/>
                </a:solidFill>
              </a:rPr>
              <a:t>LICENSES?</a:t>
            </a:r>
            <a:endParaRPr sz="5400"/>
          </a:p>
        </p:txBody>
      </p:sp>
      <p:sp>
        <p:nvSpPr>
          <p:cNvPr id="4" name="object 4"/>
          <p:cNvSpPr/>
          <p:nvPr/>
        </p:nvSpPr>
        <p:spPr>
          <a:xfrm>
            <a:off x="1718182" y="650748"/>
            <a:ext cx="5706745" cy="45085"/>
          </a:xfrm>
          <a:custGeom>
            <a:avLst/>
            <a:gdLst/>
            <a:ahLst/>
            <a:cxnLst/>
            <a:rect l="l" t="t" r="r" b="b"/>
            <a:pathLst>
              <a:path w="5706745" h="45084">
                <a:moveTo>
                  <a:pt x="5706618" y="0"/>
                </a:moveTo>
                <a:lnTo>
                  <a:pt x="0" y="0"/>
                </a:lnTo>
                <a:lnTo>
                  <a:pt x="0" y="44957"/>
                </a:lnTo>
                <a:lnTo>
                  <a:pt x="5706618" y="44957"/>
                </a:lnTo>
                <a:lnTo>
                  <a:pt x="5706618" y="0"/>
                </a:lnTo>
                <a:close/>
              </a:path>
            </a:pathLst>
          </a:custGeom>
          <a:solidFill>
            <a:srgbClr val="66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0" y="762000"/>
            <a:ext cx="9067800" cy="1066800"/>
          </a:xfrm>
          <a:prstGeom prst="rect">
            <a:avLst/>
          </a:prstGeom>
          <a:solidFill>
            <a:srgbClr val="CCFFCC"/>
          </a:solidFill>
          <a:ln w="9525">
            <a:solidFill>
              <a:srgbClr val="622422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 marL="1243330" marR="99695" indent="-794385">
              <a:lnSpc>
                <a:spcPct val="100000"/>
              </a:lnSpc>
              <a:spcBef>
                <a:spcPts val="165"/>
              </a:spcBef>
            </a:pPr>
            <a:r>
              <a:rPr sz="3000" b="1" dirty="0">
                <a:solidFill>
                  <a:srgbClr val="008000"/>
                </a:solidFill>
                <a:latin typeface="Calibri"/>
                <a:cs typeface="Calibri"/>
              </a:rPr>
              <a:t>Licenses</a:t>
            </a:r>
            <a:r>
              <a:rPr sz="3000" b="1" spc="-70" dirty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8000"/>
                </a:solidFill>
                <a:latin typeface="Calibri"/>
                <a:cs typeface="Calibri"/>
              </a:rPr>
              <a:t>are</a:t>
            </a:r>
            <a:r>
              <a:rPr sz="3000" b="1" spc="-80" dirty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8000"/>
                </a:solidFill>
                <a:latin typeface="Calibri"/>
                <a:cs typeface="Calibri"/>
              </a:rPr>
              <a:t>the</a:t>
            </a:r>
            <a:r>
              <a:rPr sz="3000" b="1" spc="-75" dirty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8000"/>
                </a:solidFill>
                <a:latin typeface="Calibri"/>
                <a:cs typeface="Calibri"/>
              </a:rPr>
              <a:t>permissions</a:t>
            </a:r>
            <a:r>
              <a:rPr sz="3000" b="1" spc="-65" dirty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8000"/>
                </a:solidFill>
                <a:latin typeface="Calibri"/>
                <a:cs typeface="Calibri"/>
              </a:rPr>
              <a:t>given</a:t>
            </a:r>
            <a:r>
              <a:rPr sz="3000" b="1" spc="-65" dirty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8000"/>
                </a:solidFill>
                <a:latin typeface="Calibri"/>
                <a:cs typeface="Calibri"/>
              </a:rPr>
              <a:t>to</a:t>
            </a:r>
            <a:r>
              <a:rPr sz="3000" b="1" spc="-65" dirty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8000"/>
                </a:solidFill>
                <a:latin typeface="Calibri"/>
                <a:cs typeface="Calibri"/>
              </a:rPr>
              <a:t>use</a:t>
            </a:r>
            <a:r>
              <a:rPr sz="3000" b="1" spc="-70" dirty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8000"/>
                </a:solidFill>
                <a:latin typeface="Calibri"/>
                <a:cs typeface="Calibri"/>
              </a:rPr>
              <a:t>a</a:t>
            </a:r>
            <a:r>
              <a:rPr sz="3000" b="1" spc="-70" dirty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8000"/>
                </a:solidFill>
                <a:latin typeface="Calibri"/>
                <a:cs typeface="Calibri"/>
              </a:rPr>
              <a:t>product</a:t>
            </a:r>
            <a:r>
              <a:rPr sz="3000" b="1" spc="-65" dirty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sz="3000" b="1" spc="-25" dirty="0">
                <a:solidFill>
                  <a:srgbClr val="008000"/>
                </a:solidFill>
                <a:latin typeface="Calibri"/>
                <a:cs typeface="Calibri"/>
              </a:rPr>
              <a:t>or </a:t>
            </a:r>
            <a:r>
              <a:rPr sz="3000" b="1" spc="-10" dirty="0">
                <a:solidFill>
                  <a:srgbClr val="008000"/>
                </a:solidFill>
                <a:latin typeface="Calibri"/>
                <a:cs typeface="Calibri"/>
              </a:rPr>
              <a:t>someone’s</a:t>
            </a:r>
            <a:r>
              <a:rPr sz="3000" b="1" spc="-80" dirty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8000"/>
                </a:solidFill>
                <a:latin typeface="Calibri"/>
                <a:cs typeface="Calibri"/>
              </a:rPr>
              <a:t>creation</a:t>
            </a:r>
            <a:r>
              <a:rPr sz="3000" b="1" spc="-95" dirty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8000"/>
                </a:solidFill>
                <a:latin typeface="Calibri"/>
                <a:cs typeface="Calibri"/>
              </a:rPr>
              <a:t>by</a:t>
            </a:r>
            <a:r>
              <a:rPr sz="3000" b="1" spc="-75" dirty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8000"/>
                </a:solidFill>
                <a:latin typeface="Calibri"/>
                <a:cs typeface="Calibri"/>
              </a:rPr>
              <a:t>the</a:t>
            </a:r>
            <a:r>
              <a:rPr sz="3000" b="1" spc="-80" dirty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8000"/>
                </a:solidFill>
                <a:latin typeface="Calibri"/>
                <a:cs typeface="Calibri"/>
              </a:rPr>
              <a:t>copyright</a:t>
            </a:r>
            <a:r>
              <a:rPr sz="3000" b="1" spc="-75" dirty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008000"/>
                </a:solidFill>
                <a:latin typeface="Calibri"/>
                <a:cs typeface="Calibri"/>
              </a:rPr>
              <a:t>holder.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9122" y="1859787"/>
            <a:ext cx="744474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COPYRIGHT</a:t>
            </a:r>
            <a:r>
              <a:rPr sz="4000" b="1" u="sng" spc="-1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4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and</a:t>
            </a:r>
            <a:r>
              <a:rPr sz="4000" b="1" u="sng" spc="-10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4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COPYLEFT</a:t>
            </a:r>
            <a:r>
              <a:rPr sz="4000" b="1" u="sng" spc="-1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40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Licenses</a:t>
            </a:r>
            <a:endParaRPr sz="40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90500" y="2505011"/>
            <a:ext cx="8720455" cy="4315460"/>
            <a:chOff x="190500" y="2505011"/>
            <a:chExt cx="8720455" cy="431546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0027" y="3984482"/>
              <a:ext cx="8411348" cy="272171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09550" y="3867148"/>
              <a:ext cx="8682355" cy="2933700"/>
            </a:xfrm>
            <a:custGeom>
              <a:avLst/>
              <a:gdLst/>
              <a:ahLst/>
              <a:cxnLst/>
              <a:rect l="l" t="t" r="r" b="b"/>
              <a:pathLst>
                <a:path w="8682355" h="2933700">
                  <a:moveTo>
                    <a:pt x="0" y="2933699"/>
                  </a:moveTo>
                  <a:lnTo>
                    <a:pt x="8681974" y="2933699"/>
                  </a:lnTo>
                  <a:lnTo>
                    <a:pt x="8681974" y="0"/>
                  </a:lnTo>
                  <a:lnTo>
                    <a:pt x="0" y="0"/>
                  </a:lnTo>
                  <a:lnTo>
                    <a:pt x="0" y="2933699"/>
                  </a:lnTo>
                  <a:close/>
                </a:path>
              </a:pathLst>
            </a:custGeom>
            <a:ln w="381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73629" y="2514599"/>
              <a:ext cx="4560570" cy="129540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128773" y="2509773"/>
              <a:ext cx="4810125" cy="1304925"/>
            </a:xfrm>
            <a:custGeom>
              <a:avLst/>
              <a:gdLst/>
              <a:ahLst/>
              <a:cxnLst/>
              <a:rect l="l" t="t" r="r" b="b"/>
              <a:pathLst>
                <a:path w="4810125" h="1304925">
                  <a:moveTo>
                    <a:pt x="0" y="1304925"/>
                  </a:moveTo>
                  <a:lnTo>
                    <a:pt x="4810125" y="1304925"/>
                  </a:lnTo>
                  <a:lnTo>
                    <a:pt x="4810125" y="0"/>
                  </a:lnTo>
                  <a:lnTo>
                    <a:pt x="0" y="0"/>
                  </a:lnTo>
                  <a:lnTo>
                    <a:pt x="0" y="1304925"/>
                  </a:lnTo>
                  <a:close/>
                </a:path>
              </a:pathLst>
            </a:custGeom>
            <a:ln w="952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200" y="1219198"/>
            <a:ext cx="7315200" cy="5562600"/>
          </a:xfrm>
          <a:custGeom>
            <a:avLst/>
            <a:gdLst/>
            <a:ahLst/>
            <a:cxnLst/>
            <a:rect l="l" t="t" r="r" b="b"/>
            <a:pathLst>
              <a:path w="7315200" h="5562600">
                <a:moveTo>
                  <a:pt x="7315200" y="0"/>
                </a:moveTo>
                <a:lnTo>
                  <a:pt x="0" y="0"/>
                </a:lnTo>
                <a:lnTo>
                  <a:pt x="0" y="5562600"/>
                </a:lnTo>
                <a:lnTo>
                  <a:pt x="7315200" y="5562600"/>
                </a:lnTo>
                <a:lnTo>
                  <a:pt x="7315200" y="0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4939" y="1194393"/>
            <a:ext cx="7147559" cy="55562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55600" marR="22860" indent="-290830">
              <a:lnSpc>
                <a:spcPct val="100899"/>
              </a:lnSpc>
              <a:spcBef>
                <a:spcPts val="290"/>
              </a:spcBef>
            </a:pPr>
            <a:r>
              <a:rPr sz="3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GPL:</a:t>
            </a:r>
            <a:r>
              <a:rPr sz="3600" b="1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(GPL)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General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Public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License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most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commonly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used </a:t>
            </a:r>
            <a:r>
              <a:rPr sz="1800" dirty="0">
                <a:latin typeface="Calibri"/>
                <a:cs typeface="Calibri"/>
              </a:rPr>
              <a:t>license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open-</a:t>
            </a:r>
            <a:r>
              <a:rPr sz="1800" dirty="0">
                <a:latin typeface="Calibri"/>
                <a:cs typeface="Calibri"/>
              </a:rPr>
              <a:t>source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projects.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It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allows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users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legally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copy,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distribute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modify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software.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After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modification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one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even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charge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very </a:t>
            </a:r>
            <a:r>
              <a:rPr sz="1800" dirty="0">
                <a:latin typeface="Calibri"/>
                <a:cs typeface="Calibri"/>
              </a:rPr>
              <a:t>nominal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software,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but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still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it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will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under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GNU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GPL.</a:t>
            </a:r>
            <a:endParaRPr sz="1800">
              <a:latin typeface="Calibri"/>
              <a:cs typeface="Calibri"/>
            </a:endParaRPr>
          </a:p>
          <a:p>
            <a:pPr marL="355600" marR="7620" indent="-342900">
              <a:lnSpc>
                <a:spcPct val="100899"/>
              </a:lnSpc>
              <a:spcBef>
                <a:spcPts val="710"/>
              </a:spcBef>
            </a:pPr>
            <a:r>
              <a:rPr sz="3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LGPL:</a:t>
            </a:r>
            <a:r>
              <a:rPr sz="3600" b="1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(LGPL)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Lesser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General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Public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License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license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open- </a:t>
            </a:r>
            <a:r>
              <a:rPr sz="1800" dirty="0">
                <a:latin typeface="Calibri"/>
                <a:cs typeface="Calibri"/>
              </a:rPr>
              <a:t>source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software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that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allows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provisions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including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elements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free </a:t>
            </a:r>
            <a:r>
              <a:rPr sz="1800" dirty="0">
                <a:latin typeface="Calibri"/>
                <a:cs typeface="Calibri"/>
              </a:rPr>
              <a:t>software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either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free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proprietary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software.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It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offers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lesser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rights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then GPL.</a:t>
            </a:r>
            <a:endParaRPr sz="1800">
              <a:latin typeface="Calibri"/>
              <a:cs typeface="Calibri"/>
            </a:endParaRPr>
          </a:p>
          <a:p>
            <a:pPr marL="355600" marR="255270" indent="-342900" algn="just">
              <a:lnSpc>
                <a:spcPct val="100000"/>
              </a:lnSpc>
              <a:spcBef>
                <a:spcPts val="434"/>
              </a:spcBef>
            </a:pPr>
            <a:r>
              <a:rPr sz="1800" b="1" i="1" spc="-10" dirty="0">
                <a:solidFill>
                  <a:srgbClr val="FF0000"/>
                </a:solidFill>
                <a:latin typeface="Calibri"/>
                <a:cs typeface="Calibri"/>
              </a:rPr>
              <a:t>**Difference</a:t>
            </a:r>
            <a:r>
              <a:rPr sz="1800" b="1" i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between</a:t>
            </a:r>
            <a:r>
              <a:rPr sz="1800" b="1" i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GPL</a:t>
            </a:r>
            <a:r>
              <a:rPr sz="1800" b="1" i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1800" b="1" i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LGPL</a:t>
            </a:r>
            <a:r>
              <a:rPr sz="1800" b="1" i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is</a:t>
            </a:r>
            <a:r>
              <a:rPr sz="1800" b="1" i="1" spc="-5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that</a:t>
            </a:r>
            <a:r>
              <a:rPr sz="1800" b="1" i="1" spc="-4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the</a:t>
            </a:r>
            <a:r>
              <a:rPr sz="1800" b="1" i="1" spc="-4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project</a:t>
            </a:r>
            <a:r>
              <a:rPr sz="1800" b="1" i="1" spc="-4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formed</a:t>
            </a:r>
            <a:r>
              <a:rPr sz="1800" b="1" i="1" spc="-30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(software extension</a:t>
            </a:r>
            <a:r>
              <a:rPr sz="1800" b="1" i="1" spc="-4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formed)</a:t>
            </a:r>
            <a:r>
              <a:rPr sz="1800" b="1" i="1" spc="-3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after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modification</a:t>
            </a:r>
            <a:r>
              <a:rPr sz="1800" b="1" i="1" spc="-5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must</a:t>
            </a:r>
            <a:r>
              <a:rPr sz="1800" b="1" i="1" spc="-3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be</a:t>
            </a:r>
            <a:r>
              <a:rPr sz="1800" b="1" i="1" spc="-4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released</a:t>
            </a:r>
            <a:r>
              <a:rPr sz="1800" b="1" i="1" spc="-3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in</a:t>
            </a:r>
            <a:r>
              <a:rPr sz="1800" b="1" i="1" spc="-5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case</a:t>
            </a:r>
            <a:r>
              <a:rPr sz="1800" b="1" i="1" spc="-4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of</a:t>
            </a:r>
            <a:r>
              <a:rPr sz="1800" b="1" i="1" spc="-35" dirty="0">
                <a:latin typeface="Calibri"/>
                <a:cs typeface="Calibri"/>
              </a:rPr>
              <a:t> </a:t>
            </a:r>
            <a:r>
              <a:rPr sz="1800" b="1" i="1" spc="-25" dirty="0">
                <a:latin typeface="Calibri"/>
                <a:cs typeface="Calibri"/>
              </a:rPr>
              <a:t>GPL </a:t>
            </a:r>
            <a:r>
              <a:rPr sz="1800" b="1" i="1" dirty="0">
                <a:latin typeface="Calibri"/>
                <a:cs typeface="Calibri"/>
              </a:rPr>
              <a:t>which</a:t>
            </a:r>
            <a:r>
              <a:rPr sz="1800" b="1" i="1" spc="-4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is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not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essential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in</a:t>
            </a:r>
            <a:r>
              <a:rPr sz="1800" b="1" i="1" spc="-3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LGPL.</a:t>
            </a:r>
            <a:endParaRPr sz="1800">
              <a:latin typeface="Calibri"/>
              <a:cs typeface="Calibri"/>
            </a:endParaRPr>
          </a:p>
          <a:p>
            <a:pPr marL="355600" marR="5080" indent="-342900">
              <a:lnSpc>
                <a:spcPct val="100699"/>
              </a:lnSpc>
              <a:spcBef>
                <a:spcPts val="720"/>
              </a:spcBef>
            </a:pPr>
            <a:r>
              <a:rPr sz="3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BSD:</a:t>
            </a:r>
            <a:r>
              <a:rPr sz="3600" b="1" spc="-4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BSD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(Berkeley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Software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Distribution)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License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lets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you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freely </a:t>
            </a:r>
            <a:r>
              <a:rPr sz="1800" dirty="0">
                <a:latin typeface="Calibri"/>
                <a:cs typeface="Calibri"/>
              </a:rPr>
              <a:t>modify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distribute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your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software’s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code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source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binary</a:t>
            </a:r>
            <a:r>
              <a:rPr sz="1800" spc="5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format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long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you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retain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copy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copyright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notice,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list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of </a:t>
            </a:r>
            <a:r>
              <a:rPr sz="1800" dirty="0">
                <a:latin typeface="Calibri"/>
                <a:cs typeface="Calibri"/>
              </a:rPr>
              <a:t>conditions,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disclaimer.(BSD)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licenses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are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used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distribution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many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freeware,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shareware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open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source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software.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1837" y="-69088"/>
            <a:ext cx="8179434" cy="13119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59740" marR="450215" algn="ctr">
              <a:lnSpc>
                <a:spcPct val="100000"/>
              </a:lnSpc>
              <a:spcBef>
                <a:spcPts val="95"/>
              </a:spcBef>
            </a:pPr>
            <a:r>
              <a:rPr sz="3200" b="1" u="sng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LICENSES</a:t>
            </a:r>
            <a:r>
              <a:rPr sz="3200" b="1" u="sng" spc="-65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AND</a:t>
            </a:r>
            <a:r>
              <a:rPr sz="3200" b="1" u="sng" spc="-80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DOMAINS</a:t>
            </a:r>
            <a:r>
              <a:rPr sz="3200" b="1" u="sng" spc="-75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OF</a:t>
            </a:r>
            <a:r>
              <a:rPr sz="3200" b="1" u="sng" spc="-65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OPEN</a:t>
            </a:r>
            <a:r>
              <a:rPr sz="3200" b="1" u="sng" spc="-75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spc="-10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SOURCE</a:t>
            </a:r>
            <a:r>
              <a:rPr sz="3200" b="1" spc="-10" dirty="0">
                <a:solidFill>
                  <a:srgbClr val="66FFFF"/>
                </a:solidFill>
                <a:latin typeface="Calibri"/>
                <a:cs typeface="Calibri"/>
              </a:rPr>
              <a:t> </a:t>
            </a:r>
            <a:r>
              <a:rPr sz="3200" b="1" u="sng" spc="-20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SOFTWARE(OSS)</a:t>
            </a:r>
            <a:r>
              <a:rPr sz="3200" b="1" u="sng" spc="-105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spc="-10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TECHNOLOGY</a:t>
            </a:r>
            <a:endParaRPr sz="3200">
              <a:latin typeface="Calibri"/>
              <a:cs typeface="Calibri"/>
            </a:endParaRPr>
          </a:p>
          <a:p>
            <a:pPr algn="ctr">
              <a:lnSpc>
                <a:spcPts val="2450"/>
              </a:lnSpc>
            </a:pP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These</a:t>
            </a:r>
            <a:r>
              <a:rPr sz="2400" b="1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licenses</a:t>
            </a:r>
            <a:r>
              <a:rPr sz="2400" b="1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allow</a:t>
            </a:r>
            <a:r>
              <a:rPr sz="2400" b="1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OSS</a:t>
            </a:r>
            <a:r>
              <a:rPr sz="2400" b="1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2400" b="1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be</a:t>
            </a:r>
            <a:r>
              <a:rPr sz="2400" b="1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freely</a:t>
            </a:r>
            <a:r>
              <a:rPr sz="2400" b="1" spc="-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used,</a:t>
            </a:r>
            <a:r>
              <a:rPr sz="2400" b="1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modified</a:t>
            </a:r>
            <a:r>
              <a:rPr sz="2400" b="1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and</a:t>
            </a:r>
            <a:r>
              <a:rPr sz="2400" b="1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00FF"/>
                </a:solidFill>
                <a:latin typeface="Calibri"/>
                <a:cs typeface="Calibri"/>
              </a:rPr>
              <a:t>shared.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43800" y="1524000"/>
            <a:ext cx="1524000" cy="10668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67600" y="2971800"/>
            <a:ext cx="1600200" cy="11430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467600" y="5486400"/>
            <a:ext cx="1600200" cy="8382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49745"/>
            <a:chOff x="0" y="0"/>
            <a:chExt cx="9144000" cy="6849745"/>
          </a:xfrm>
        </p:grpSpPr>
        <p:sp>
          <p:nvSpPr>
            <p:cNvPr id="3" name="object 3"/>
            <p:cNvSpPr/>
            <p:nvPr/>
          </p:nvSpPr>
          <p:spPr>
            <a:xfrm>
              <a:off x="76198" y="1066800"/>
              <a:ext cx="6667500" cy="5782945"/>
            </a:xfrm>
            <a:custGeom>
              <a:avLst/>
              <a:gdLst/>
              <a:ahLst/>
              <a:cxnLst/>
              <a:rect l="l" t="t" r="r" b="b"/>
              <a:pathLst>
                <a:path w="6667500" h="5782945">
                  <a:moveTo>
                    <a:pt x="0" y="5782409"/>
                  </a:moveTo>
                  <a:lnTo>
                    <a:pt x="6667500" y="5782409"/>
                  </a:lnTo>
                  <a:lnTo>
                    <a:pt x="6667500" y="0"/>
                  </a:lnTo>
                  <a:lnTo>
                    <a:pt x="0" y="0"/>
                  </a:lnTo>
                  <a:lnTo>
                    <a:pt x="0" y="5782409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77000" y="4952972"/>
              <a:ext cx="2667000" cy="189623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9144000" cy="1066800"/>
            </a:xfrm>
            <a:custGeom>
              <a:avLst/>
              <a:gdLst/>
              <a:ahLst/>
              <a:cxnLst/>
              <a:rect l="l" t="t" r="r" b="b"/>
              <a:pathLst>
                <a:path w="9144000" h="1066800">
                  <a:moveTo>
                    <a:pt x="9144000" y="0"/>
                  </a:moveTo>
                  <a:lnTo>
                    <a:pt x="0" y="0"/>
                  </a:lnTo>
                  <a:lnTo>
                    <a:pt x="0" y="1066800"/>
                  </a:lnTo>
                  <a:lnTo>
                    <a:pt x="9144000" y="10668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74218" y="-56896"/>
            <a:ext cx="81959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sng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</a:rPr>
              <a:t>LICENSES</a:t>
            </a:r>
            <a:r>
              <a:rPr u="sng" spc="-85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</a:rPr>
              <a:t> </a:t>
            </a:r>
            <a:r>
              <a:rPr u="sng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</a:rPr>
              <a:t>AND</a:t>
            </a:r>
            <a:r>
              <a:rPr u="sng" spc="-55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</a:rPr>
              <a:t> </a:t>
            </a:r>
            <a:r>
              <a:rPr u="sng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</a:rPr>
              <a:t>DOMAINS</a:t>
            </a:r>
            <a:r>
              <a:rPr u="sng" spc="-45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</a:rPr>
              <a:t> </a:t>
            </a:r>
            <a:r>
              <a:rPr u="sng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</a:rPr>
              <a:t>OF</a:t>
            </a:r>
            <a:r>
              <a:rPr u="sng" spc="-65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</a:rPr>
              <a:t> </a:t>
            </a:r>
            <a:r>
              <a:rPr u="sng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</a:rPr>
              <a:t>OPEN</a:t>
            </a:r>
            <a:r>
              <a:rPr u="sng" spc="-60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</a:rPr>
              <a:t> </a:t>
            </a:r>
            <a:r>
              <a:rPr u="sng" spc="-10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</a:rPr>
              <a:t>SOURCE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54939" y="491744"/>
            <a:ext cx="7352665" cy="6347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5425">
              <a:lnSpc>
                <a:spcPts val="4140"/>
              </a:lnSpc>
              <a:spcBef>
                <a:spcPts val="100"/>
              </a:spcBef>
            </a:pPr>
            <a:r>
              <a:rPr sz="3600" b="1" u="sng" spc="-10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SOFTWARE(OSS)</a:t>
            </a:r>
            <a:r>
              <a:rPr sz="3600" b="1" u="sng" spc="-170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sng" spc="-10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TECHNOLOGY</a:t>
            </a:r>
            <a:endParaRPr sz="3600">
              <a:latin typeface="Calibri"/>
              <a:cs typeface="Calibri"/>
            </a:endParaRPr>
          </a:p>
          <a:p>
            <a:pPr marL="12700">
              <a:lnSpc>
                <a:spcPts val="4140"/>
              </a:lnSpc>
            </a:pPr>
            <a:r>
              <a:rPr sz="3600" b="1" u="sng" spc="-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MIT:</a:t>
            </a:r>
            <a:r>
              <a:rPr sz="3600" b="1" spc="-35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The</a:t>
            </a:r>
            <a:r>
              <a:rPr sz="1700" spc="-7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MIT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License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is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free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software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license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that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was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created</a:t>
            </a:r>
            <a:r>
              <a:rPr sz="1700" spc="-25" dirty="0">
                <a:latin typeface="Calibri"/>
                <a:cs typeface="Calibri"/>
              </a:rPr>
              <a:t> at</a:t>
            </a:r>
            <a:endParaRPr sz="1700">
              <a:latin typeface="Calibri"/>
              <a:cs typeface="Calibri"/>
            </a:endParaRPr>
          </a:p>
          <a:p>
            <a:pPr marL="355600" marR="876935">
              <a:lnSpc>
                <a:spcPct val="100000"/>
              </a:lnSpc>
              <a:spcBef>
                <a:spcPts val="114"/>
              </a:spcBef>
            </a:pPr>
            <a:r>
              <a:rPr sz="1700" dirty="0">
                <a:latin typeface="Calibri"/>
                <a:cs typeface="Calibri"/>
              </a:rPr>
              <a:t>the</a:t>
            </a:r>
            <a:r>
              <a:rPr sz="1700" spc="-6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Massachusetts</a:t>
            </a:r>
            <a:r>
              <a:rPr sz="1700" spc="27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Institute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of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Technology</a:t>
            </a:r>
            <a:r>
              <a:rPr sz="1700" spc="27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which</a:t>
            </a:r>
            <a:r>
              <a:rPr sz="1700" spc="-6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grants</a:t>
            </a:r>
            <a:r>
              <a:rPr sz="1700" spc="-6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the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software </a:t>
            </a:r>
            <a:r>
              <a:rPr sz="1700" dirty="0">
                <a:latin typeface="Calibri"/>
                <a:cs typeface="Calibri"/>
              </a:rPr>
              <a:t>end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user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rights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such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as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copying,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modifying,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merging,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distributing,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spc="-20" dirty="0">
                <a:latin typeface="Calibri"/>
                <a:cs typeface="Calibri"/>
              </a:rPr>
              <a:t>etc. </a:t>
            </a:r>
            <a:r>
              <a:rPr sz="1700" dirty="0">
                <a:latin typeface="Calibri"/>
                <a:cs typeface="Calibri"/>
              </a:rPr>
              <a:t>It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has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the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restriction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that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as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long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as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you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have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license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,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you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can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spc="-25" dirty="0">
                <a:latin typeface="Calibri"/>
                <a:cs typeface="Calibri"/>
              </a:rPr>
              <a:t>do </a:t>
            </a:r>
            <a:r>
              <a:rPr sz="1700" dirty="0">
                <a:latin typeface="Calibri"/>
                <a:cs typeface="Calibri"/>
              </a:rPr>
              <a:t>anything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with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the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software.</a:t>
            </a:r>
            <a:endParaRPr sz="1700">
              <a:latin typeface="Calibri"/>
              <a:cs typeface="Calibri"/>
            </a:endParaRPr>
          </a:p>
          <a:p>
            <a:pPr marL="62230">
              <a:lnSpc>
                <a:spcPct val="100000"/>
              </a:lnSpc>
              <a:spcBef>
                <a:spcPts val="409"/>
              </a:spcBef>
            </a:pPr>
            <a:r>
              <a:rPr sz="1700" b="1" i="1" dirty="0">
                <a:latin typeface="Calibri"/>
                <a:cs typeface="Calibri"/>
              </a:rPr>
              <a:t>**</a:t>
            </a:r>
            <a:r>
              <a:rPr sz="1700" b="1" i="1" spc="-40" dirty="0">
                <a:latin typeface="Calibri"/>
                <a:cs typeface="Calibri"/>
              </a:rPr>
              <a:t> </a:t>
            </a:r>
            <a:r>
              <a:rPr sz="1700" b="1" i="1" dirty="0">
                <a:latin typeface="Calibri"/>
                <a:cs typeface="Calibri"/>
              </a:rPr>
              <a:t>MIT</a:t>
            </a:r>
            <a:r>
              <a:rPr sz="1700" b="1" i="1" spc="-45" dirty="0">
                <a:latin typeface="Calibri"/>
                <a:cs typeface="Calibri"/>
              </a:rPr>
              <a:t> </a:t>
            </a:r>
            <a:r>
              <a:rPr sz="1700" b="1" i="1" dirty="0">
                <a:latin typeface="Calibri"/>
                <a:cs typeface="Calibri"/>
              </a:rPr>
              <a:t>License</a:t>
            </a:r>
            <a:r>
              <a:rPr sz="1700" b="1" i="1" spc="-35" dirty="0">
                <a:latin typeface="Calibri"/>
                <a:cs typeface="Calibri"/>
              </a:rPr>
              <a:t> </a:t>
            </a:r>
            <a:r>
              <a:rPr sz="1700" b="1" i="1" dirty="0">
                <a:latin typeface="Calibri"/>
                <a:cs typeface="Calibri"/>
              </a:rPr>
              <a:t>is</a:t>
            </a:r>
            <a:r>
              <a:rPr sz="1700" b="1" i="1" spc="-50" dirty="0">
                <a:latin typeface="Calibri"/>
                <a:cs typeface="Calibri"/>
              </a:rPr>
              <a:t> </a:t>
            </a:r>
            <a:r>
              <a:rPr sz="1700" b="1" i="1" dirty="0">
                <a:latin typeface="Calibri"/>
                <a:cs typeface="Calibri"/>
              </a:rPr>
              <a:t>the</a:t>
            </a:r>
            <a:r>
              <a:rPr sz="1700" b="1" i="1" spc="-40" dirty="0">
                <a:latin typeface="Calibri"/>
                <a:cs typeface="Calibri"/>
              </a:rPr>
              <a:t> </a:t>
            </a:r>
            <a:r>
              <a:rPr sz="1700" b="1" i="1" dirty="0">
                <a:latin typeface="Calibri"/>
                <a:cs typeface="Calibri"/>
              </a:rPr>
              <a:t>least</a:t>
            </a:r>
            <a:r>
              <a:rPr sz="1700" b="1" i="1" spc="-45" dirty="0">
                <a:latin typeface="Calibri"/>
                <a:cs typeface="Calibri"/>
              </a:rPr>
              <a:t> </a:t>
            </a:r>
            <a:r>
              <a:rPr sz="1700" b="1" i="1" dirty="0">
                <a:latin typeface="Calibri"/>
                <a:cs typeface="Calibri"/>
              </a:rPr>
              <a:t>restrictive</a:t>
            </a:r>
            <a:r>
              <a:rPr sz="1700" b="1" i="1" spc="-55" dirty="0">
                <a:latin typeface="Calibri"/>
                <a:cs typeface="Calibri"/>
              </a:rPr>
              <a:t> </a:t>
            </a:r>
            <a:r>
              <a:rPr sz="1700" b="1" i="1" dirty="0">
                <a:latin typeface="Calibri"/>
                <a:cs typeface="Calibri"/>
              </a:rPr>
              <a:t>Open</a:t>
            </a:r>
            <a:r>
              <a:rPr sz="1700" b="1" i="1" spc="-30" dirty="0">
                <a:latin typeface="Calibri"/>
                <a:cs typeface="Calibri"/>
              </a:rPr>
              <a:t> </a:t>
            </a:r>
            <a:r>
              <a:rPr sz="1700" b="1" i="1" dirty="0">
                <a:latin typeface="Calibri"/>
                <a:cs typeface="Calibri"/>
              </a:rPr>
              <a:t>source</a:t>
            </a:r>
            <a:r>
              <a:rPr sz="1700" b="1" i="1" spc="-25" dirty="0">
                <a:latin typeface="Calibri"/>
                <a:cs typeface="Calibri"/>
              </a:rPr>
              <a:t> </a:t>
            </a:r>
            <a:r>
              <a:rPr sz="1700" b="1" i="1" spc="-10" dirty="0">
                <a:latin typeface="Calibri"/>
                <a:cs typeface="Calibri"/>
              </a:rPr>
              <a:t>License.</a:t>
            </a:r>
            <a:endParaRPr sz="1700">
              <a:latin typeface="Calibri"/>
              <a:cs typeface="Calibri"/>
            </a:endParaRPr>
          </a:p>
          <a:p>
            <a:pPr marL="355600" marR="941069" indent="-342900">
              <a:lnSpc>
                <a:spcPct val="100699"/>
              </a:lnSpc>
              <a:spcBef>
                <a:spcPts val="715"/>
              </a:spcBef>
            </a:pPr>
            <a:r>
              <a:rPr sz="36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CREATIVE</a:t>
            </a:r>
            <a:r>
              <a:rPr sz="3600" b="1" u="sng" spc="-1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COMMONS:</a:t>
            </a:r>
            <a:r>
              <a:rPr sz="3600" b="1" u="sng" spc="-1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</a:t>
            </a:r>
            <a:r>
              <a:rPr sz="1700" spc="-6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Creative</a:t>
            </a:r>
            <a:r>
              <a:rPr sz="1700" spc="-6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Commons </a:t>
            </a:r>
            <a:r>
              <a:rPr sz="1700" dirty="0">
                <a:latin typeface="Calibri"/>
                <a:cs typeface="Calibri"/>
              </a:rPr>
              <a:t>license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is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one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of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several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public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copyright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licenses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that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enable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the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spc="-20" dirty="0">
                <a:latin typeface="Calibri"/>
                <a:cs typeface="Calibri"/>
              </a:rPr>
              <a:t>free </a:t>
            </a:r>
            <a:r>
              <a:rPr sz="1700" dirty="0">
                <a:latin typeface="Calibri"/>
                <a:cs typeface="Calibri"/>
              </a:rPr>
              <a:t>distribution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of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an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otherwise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copyrighted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"work".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CC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license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is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spc="-20" dirty="0">
                <a:latin typeface="Calibri"/>
                <a:cs typeface="Calibri"/>
              </a:rPr>
              <a:t>used </a:t>
            </a:r>
            <a:r>
              <a:rPr sz="1700" dirty="0">
                <a:latin typeface="Calibri"/>
                <a:cs typeface="Calibri"/>
              </a:rPr>
              <a:t>when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an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author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wants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to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give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other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people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the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right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to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share,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spc="-20" dirty="0">
                <a:latin typeface="Calibri"/>
                <a:cs typeface="Calibri"/>
              </a:rPr>
              <a:t>use, </a:t>
            </a:r>
            <a:r>
              <a:rPr sz="1700" dirty="0">
                <a:latin typeface="Calibri"/>
                <a:cs typeface="Calibri"/>
              </a:rPr>
              <a:t>and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build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upon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work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that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the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author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has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created.</a:t>
            </a:r>
            <a:endParaRPr sz="1700">
              <a:latin typeface="Calibri"/>
              <a:cs typeface="Calibri"/>
            </a:endParaRPr>
          </a:p>
          <a:p>
            <a:pPr marL="355600" marR="882015" indent="-342900">
              <a:lnSpc>
                <a:spcPct val="100499"/>
              </a:lnSpc>
              <a:spcBef>
                <a:spcPts val="725"/>
              </a:spcBef>
            </a:pPr>
            <a:r>
              <a:rPr sz="36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Apache:</a:t>
            </a:r>
            <a:r>
              <a:rPr sz="3600" b="1" spc="-3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The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Apache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Software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License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(ASL)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is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license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scheme </a:t>
            </a:r>
            <a:r>
              <a:rPr sz="1700" dirty="0">
                <a:latin typeface="Calibri"/>
                <a:cs typeface="Calibri"/>
              </a:rPr>
              <a:t>for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free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and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spc="-20" dirty="0">
                <a:latin typeface="Calibri"/>
                <a:cs typeface="Calibri"/>
              </a:rPr>
              <a:t>open-</a:t>
            </a:r>
            <a:r>
              <a:rPr sz="1700" dirty="0">
                <a:latin typeface="Calibri"/>
                <a:cs typeface="Calibri"/>
              </a:rPr>
              <a:t>source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computer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software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(FOSS)</a:t>
            </a:r>
            <a:r>
              <a:rPr sz="1700" spc="-6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written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by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spc="-25" dirty="0">
                <a:latin typeface="Calibri"/>
                <a:cs typeface="Calibri"/>
              </a:rPr>
              <a:t>the </a:t>
            </a:r>
            <a:r>
              <a:rPr sz="1700" dirty="0">
                <a:latin typeface="Calibri"/>
                <a:cs typeface="Calibri"/>
              </a:rPr>
              <a:t>Apache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Software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Foundation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(ASF).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ASL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allows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projects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and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software </a:t>
            </a:r>
            <a:r>
              <a:rPr sz="1700" dirty="0">
                <a:latin typeface="Calibri"/>
                <a:cs typeface="Calibri"/>
              </a:rPr>
              <a:t>to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be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freely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downloaded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and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used.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The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code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is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distributed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openly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spc="-25" dirty="0">
                <a:latin typeface="Calibri"/>
                <a:cs typeface="Calibri"/>
              </a:rPr>
              <a:t>and </a:t>
            </a:r>
            <a:r>
              <a:rPr sz="1700" dirty="0">
                <a:latin typeface="Calibri"/>
                <a:cs typeface="Calibri"/>
              </a:rPr>
              <a:t>is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allowed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to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be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freely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modified,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redistributed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or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studied.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Through </a:t>
            </a:r>
            <a:r>
              <a:rPr sz="1700" spc="-20" dirty="0">
                <a:latin typeface="Calibri"/>
                <a:cs typeface="Calibri"/>
              </a:rPr>
              <a:t>open-</a:t>
            </a:r>
            <a:r>
              <a:rPr sz="1700" dirty="0">
                <a:latin typeface="Calibri"/>
                <a:cs typeface="Calibri"/>
              </a:rPr>
              <a:t>source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code,</a:t>
            </a:r>
            <a:r>
              <a:rPr sz="1700" spc="-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Apache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encourages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users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to</a:t>
            </a:r>
            <a:r>
              <a:rPr sz="1700" spc="-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voluntarily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improve </a:t>
            </a:r>
            <a:r>
              <a:rPr sz="1700" dirty="0">
                <a:latin typeface="Calibri"/>
                <a:cs typeface="Calibri"/>
              </a:rPr>
              <a:t>the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design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of</a:t>
            </a:r>
            <a:r>
              <a:rPr sz="1700" spc="-1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the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software.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669023" y="1295400"/>
            <a:ext cx="2475230" cy="3297554"/>
            <a:chOff x="6669023" y="1295400"/>
            <a:chExt cx="2475230" cy="3297554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9023" y="1295400"/>
              <a:ext cx="2474976" cy="12954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52010" y="3128360"/>
              <a:ext cx="2231279" cy="14643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25" dirty="0">
                <a:solidFill>
                  <a:srgbClr val="0000FF"/>
                </a:solidFill>
              </a:rPr>
              <a:t>DIGITAL</a:t>
            </a:r>
            <a:r>
              <a:rPr sz="4000" spc="-185" dirty="0">
                <a:solidFill>
                  <a:srgbClr val="0000FF"/>
                </a:solidFill>
              </a:rPr>
              <a:t> </a:t>
            </a:r>
            <a:r>
              <a:rPr sz="4000" spc="-10" dirty="0">
                <a:solidFill>
                  <a:srgbClr val="0000FF"/>
                </a:solidFill>
              </a:rPr>
              <a:t>FORENSICS</a:t>
            </a:r>
            <a:endParaRPr sz="4000"/>
          </a:p>
        </p:txBody>
      </p:sp>
      <p:sp>
        <p:nvSpPr>
          <p:cNvPr id="3" name="object 3"/>
          <p:cNvSpPr/>
          <p:nvPr/>
        </p:nvSpPr>
        <p:spPr>
          <a:xfrm>
            <a:off x="2334767" y="495300"/>
            <a:ext cx="4887595" cy="33655"/>
          </a:xfrm>
          <a:custGeom>
            <a:avLst/>
            <a:gdLst/>
            <a:ahLst/>
            <a:cxnLst/>
            <a:rect l="l" t="t" r="r" b="b"/>
            <a:pathLst>
              <a:path w="4887595" h="33654">
                <a:moveTo>
                  <a:pt x="4887467" y="0"/>
                </a:moveTo>
                <a:lnTo>
                  <a:pt x="0" y="0"/>
                </a:lnTo>
                <a:lnTo>
                  <a:pt x="0" y="33527"/>
                </a:lnTo>
                <a:lnTo>
                  <a:pt x="4887467" y="33527"/>
                </a:lnTo>
                <a:lnTo>
                  <a:pt x="4887467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28091" y="624331"/>
            <a:ext cx="7002780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1454" marR="5080" indent="-19939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latin typeface="Calibri"/>
                <a:cs typeface="Calibri"/>
              </a:rPr>
              <a:t>“</a:t>
            </a:r>
            <a:r>
              <a:rPr sz="2200" b="1" dirty="0">
                <a:latin typeface="Calibri"/>
                <a:cs typeface="Calibri"/>
              </a:rPr>
              <a:t>Digital</a:t>
            </a:r>
            <a:r>
              <a:rPr sz="2200" b="1" spc="-6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forensics</a:t>
            </a:r>
            <a:r>
              <a:rPr sz="2200" dirty="0">
                <a:latin typeface="Calibri"/>
                <a:cs typeface="Calibri"/>
              </a:rPr>
              <a:t>”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is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broad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term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referring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to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search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for </a:t>
            </a:r>
            <a:r>
              <a:rPr sz="2200" dirty="0">
                <a:latin typeface="Calibri"/>
                <a:cs typeface="Calibri"/>
              </a:rPr>
              <a:t>and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detection,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recovery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and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preservation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evidence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found </a:t>
            </a:r>
            <a:r>
              <a:rPr sz="2200" dirty="0">
                <a:latin typeface="Calibri"/>
                <a:cs typeface="Calibri"/>
              </a:rPr>
              <a:t>on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digital</a:t>
            </a:r>
            <a:r>
              <a:rPr sz="2200" b="1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systems,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often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for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criminal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or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civil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legal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purposes.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5715000"/>
            <a:ext cx="8839200" cy="1143000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90487" y="1743011"/>
            <a:ext cx="8910955" cy="3862704"/>
            <a:chOff x="90487" y="1743011"/>
            <a:chExt cx="8910955" cy="3862704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012" y="1761749"/>
              <a:ext cx="8891523" cy="383418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5250" y="1747773"/>
              <a:ext cx="8901430" cy="3853179"/>
            </a:xfrm>
            <a:custGeom>
              <a:avLst/>
              <a:gdLst/>
              <a:ahLst/>
              <a:cxnLst/>
              <a:rect l="l" t="t" r="r" b="b"/>
              <a:pathLst>
                <a:path w="8901430" h="3853179">
                  <a:moveTo>
                    <a:pt x="0" y="3852926"/>
                  </a:moveTo>
                  <a:lnTo>
                    <a:pt x="8901049" y="3852926"/>
                  </a:lnTo>
                  <a:lnTo>
                    <a:pt x="8901049" y="0"/>
                  </a:lnTo>
                  <a:lnTo>
                    <a:pt x="0" y="0"/>
                  </a:lnTo>
                  <a:lnTo>
                    <a:pt x="0" y="3852926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-3607" y="-12700"/>
            <a:ext cx="2616835" cy="711200"/>
            <a:chOff x="-3607" y="-12700"/>
            <a:chExt cx="2616835" cy="711200"/>
          </a:xfrm>
        </p:grpSpPr>
        <p:sp>
          <p:nvSpPr>
            <p:cNvPr id="10" name="object 10"/>
            <p:cNvSpPr/>
            <p:nvPr/>
          </p:nvSpPr>
          <p:spPr>
            <a:xfrm>
              <a:off x="9092" y="0"/>
              <a:ext cx="2591435" cy="685800"/>
            </a:xfrm>
            <a:custGeom>
              <a:avLst/>
              <a:gdLst/>
              <a:ahLst/>
              <a:cxnLst/>
              <a:rect l="l" t="t" r="r" b="b"/>
              <a:pathLst>
                <a:path w="2591435" h="685800">
                  <a:moveTo>
                    <a:pt x="1342998" y="0"/>
                  </a:moveTo>
                  <a:lnTo>
                    <a:pt x="1247893" y="0"/>
                  </a:lnTo>
                  <a:lnTo>
                    <a:pt x="831025" y="90170"/>
                  </a:lnTo>
                  <a:lnTo>
                    <a:pt x="256579" y="127634"/>
                  </a:lnTo>
                  <a:lnTo>
                    <a:pt x="251931" y="290322"/>
                  </a:lnTo>
                  <a:lnTo>
                    <a:pt x="0" y="437388"/>
                  </a:lnTo>
                  <a:lnTo>
                    <a:pt x="458610" y="539750"/>
                  </a:lnTo>
                  <a:lnTo>
                    <a:pt x="718897" y="685800"/>
                  </a:lnTo>
                  <a:lnTo>
                    <a:pt x="1295451" y="650875"/>
                  </a:lnTo>
                  <a:lnTo>
                    <a:pt x="1871904" y="685800"/>
                  </a:lnTo>
                  <a:lnTo>
                    <a:pt x="2132254" y="539750"/>
                  </a:lnTo>
                  <a:lnTo>
                    <a:pt x="2590851" y="437388"/>
                  </a:lnTo>
                  <a:lnTo>
                    <a:pt x="2338883" y="290322"/>
                  </a:lnTo>
                  <a:lnTo>
                    <a:pt x="2334184" y="127634"/>
                  </a:lnTo>
                  <a:lnTo>
                    <a:pt x="1759763" y="90170"/>
                  </a:lnTo>
                  <a:lnTo>
                    <a:pt x="134299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092" y="0"/>
              <a:ext cx="2591435" cy="685800"/>
            </a:xfrm>
            <a:custGeom>
              <a:avLst/>
              <a:gdLst/>
              <a:ahLst/>
              <a:cxnLst/>
              <a:rect l="l" t="t" r="r" b="b"/>
              <a:pathLst>
                <a:path w="2591435" h="685800">
                  <a:moveTo>
                    <a:pt x="1342998" y="0"/>
                  </a:moveTo>
                  <a:lnTo>
                    <a:pt x="1759763" y="90170"/>
                  </a:lnTo>
                  <a:lnTo>
                    <a:pt x="2334184" y="127634"/>
                  </a:lnTo>
                  <a:lnTo>
                    <a:pt x="2338883" y="290322"/>
                  </a:lnTo>
                  <a:lnTo>
                    <a:pt x="2590851" y="437388"/>
                  </a:lnTo>
                  <a:lnTo>
                    <a:pt x="2132254" y="539750"/>
                  </a:lnTo>
                  <a:lnTo>
                    <a:pt x="1871904" y="685800"/>
                  </a:lnTo>
                  <a:lnTo>
                    <a:pt x="1295451" y="650875"/>
                  </a:lnTo>
                  <a:lnTo>
                    <a:pt x="718897" y="685800"/>
                  </a:lnTo>
                  <a:lnTo>
                    <a:pt x="458610" y="539750"/>
                  </a:lnTo>
                  <a:lnTo>
                    <a:pt x="0" y="437388"/>
                  </a:lnTo>
                  <a:lnTo>
                    <a:pt x="251931" y="290322"/>
                  </a:lnTo>
                  <a:lnTo>
                    <a:pt x="256579" y="127634"/>
                  </a:lnTo>
                  <a:lnTo>
                    <a:pt x="831025" y="90170"/>
                  </a:lnTo>
                  <a:lnTo>
                    <a:pt x="1247893" y="0"/>
                  </a:lnTo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13994" y="-18541"/>
            <a:ext cx="117983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09245">
              <a:lnSpc>
                <a:spcPct val="100000"/>
              </a:lnSpc>
              <a:spcBef>
                <a:spcPts val="95"/>
              </a:spcBef>
            </a:pPr>
            <a:r>
              <a:rPr sz="2000" b="1" spc="-20" dirty="0">
                <a:solidFill>
                  <a:srgbClr val="FF0000"/>
                </a:solidFill>
                <a:latin typeface="Calibri"/>
                <a:cs typeface="Calibri"/>
              </a:rPr>
              <a:t>Extra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knowledge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7587" y="232663"/>
            <a:ext cx="7604759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u="sng" spc="-32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DIGITAL</a:t>
            </a:r>
            <a:r>
              <a:rPr sz="4000" u="sng" spc="-2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u="sng" spc="-35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SOCIETY</a:t>
            </a:r>
            <a:r>
              <a:rPr sz="4000" u="sng" spc="-2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u="sng" spc="-28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AND</a:t>
            </a:r>
            <a:r>
              <a:rPr sz="4000" u="sng" spc="-1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u="sng" spc="-29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NETIZENS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57200" y="1143000"/>
            <a:ext cx="8229600" cy="2819400"/>
          </a:xfrm>
          <a:custGeom>
            <a:avLst/>
            <a:gdLst/>
            <a:ahLst/>
            <a:cxnLst/>
            <a:rect l="l" t="t" r="r" b="b"/>
            <a:pathLst>
              <a:path w="8229600" h="2819400">
                <a:moveTo>
                  <a:pt x="8229600" y="0"/>
                </a:moveTo>
                <a:lnTo>
                  <a:pt x="0" y="0"/>
                </a:lnTo>
                <a:lnTo>
                  <a:pt x="0" y="2819400"/>
                </a:lnTo>
                <a:lnTo>
                  <a:pt x="8229600" y="2819400"/>
                </a:lnTo>
                <a:lnTo>
                  <a:pt x="8229600" y="0"/>
                </a:lnTo>
                <a:close/>
              </a:path>
            </a:pathLst>
          </a:custGeom>
          <a:solidFill>
            <a:srgbClr val="E6DF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355600" marR="5080" indent="-342900" algn="just">
              <a:lnSpc>
                <a:spcPct val="80000"/>
              </a:lnSpc>
              <a:spcBef>
                <a:spcPts val="530"/>
              </a:spcBef>
              <a:buChar char="•"/>
              <a:tabLst>
                <a:tab pos="355600" algn="l"/>
              </a:tabLst>
            </a:pPr>
            <a:r>
              <a:rPr dirty="0"/>
              <a:t>A</a:t>
            </a:r>
            <a:r>
              <a:rPr spc="330" dirty="0"/>
              <a:t> </a:t>
            </a:r>
            <a:r>
              <a:rPr dirty="0"/>
              <a:t>Digital</a:t>
            </a:r>
            <a:r>
              <a:rPr spc="450" dirty="0"/>
              <a:t> </a:t>
            </a:r>
            <a:r>
              <a:rPr dirty="0"/>
              <a:t>Society</a:t>
            </a:r>
            <a:r>
              <a:rPr spc="445" dirty="0"/>
              <a:t> </a:t>
            </a:r>
            <a:r>
              <a:rPr dirty="0"/>
              <a:t>is</a:t>
            </a:r>
            <a:r>
              <a:rPr spc="434" dirty="0"/>
              <a:t> </a:t>
            </a:r>
            <a:r>
              <a:rPr b="1" dirty="0">
                <a:latin typeface="Arial"/>
                <a:cs typeface="Arial"/>
              </a:rPr>
              <a:t>an</a:t>
            </a:r>
            <a:r>
              <a:rPr b="1" spc="44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interdisciplinary</a:t>
            </a:r>
            <a:r>
              <a:rPr b="1" spc="44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research</a:t>
            </a:r>
            <a:r>
              <a:rPr b="1" spc="44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area</a:t>
            </a:r>
            <a:r>
              <a:rPr b="1" spc="44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and</a:t>
            </a:r>
            <a:r>
              <a:rPr b="1" spc="44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</a:t>
            </a:r>
            <a:r>
              <a:rPr b="1" spc="44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kind</a:t>
            </a:r>
            <a:r>
              <a:rPr b="1" spc="445" dirty="0">
                <a:latin typeface="Arial"/>
                <a:cs typeface="Arial"/>
              </a:rPr>
              <a:t> </a:t>
            </a:r>
            <a:r>
              <a:rPr b="1" spc="-25" dirty="0">
                <a:latin typeface="Arial"/>
                <a:cs typeface="Arial"/>
              </a:rPr>
              <a:t>of </a:t>
            </a:r>
            <a:r>
              <a:rPr b="1" dirty="0">
                <a:latin typeface="Arial"/>
                <a:cs typeface="Arial"/>
              </a:rPr>
              <a:t>progressive</a:t>
            </a:r>
            <a:r>
              <a:rPr b="1" spc="2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society</a:t>
            </a:r>
            <a:r>
              <a:rPr b="1" spc="40" dirty="0">
                <a:latin typeface="Arial"/>
                <a:cs typeface="Arial"/>
              </a:rPr>
              <a:t> </a:t>
            </a:r>
            <a:r>
              <a:rPr dirty="0"/>
              <a:t>that</a:t>
            </a:r>
            <a:r>
              <a:rPr spc="30" dirty="0"/>
              <a:t> </a:t>
            </a:r>
            <a:r>
              <a:rPr dirty="0"/>
              <a:t>has</a:t>
            </a:r>
            <a:r>
              <a:rPr spc="35" dirty="0"/>
              <a:t> </a:t>
            </a:r>
            <a:r>
              <a:rPr dirty="0"/>
              <a:t>been</a:t>
            </a:r>
            <a:r>
              <a:rPr spc="35" dirty="0"/>
              <a:t> </a:t>
            </a:r>
            <a:r>
              <a:rPr dirty="0"/>
              <a:t>formed</a:t>
            </a:r>
            <a:r>
              <a:rPr spc="35" dirty="0"/>
              <a:t> </a:t>
            </a:r>
            <a:r>
              <a:rPr dirty="0"/>
              <a:t>as</a:t>
            </a:r>
            <a:r>
              <a:rPr spc="35" dirty="0"/>
              <a:t> </a:t>
            </a:r>
            <a:r>
              <a:rPr dirty="0"/>
              <a:t>a</a:t>
            </a:r>
            <a:r>
              <a:rPr spc="40" dirty="0"/>
              <a:t> </a:t>
            </a:r>
            <a:r>
              <a:rPr dirty="0"/>
              <a:t>result</a:t>
            </a:r>
            <a:r>
              <a:rPr spc="30" dirty="0"/>
              <a:t> </a:t>
            </a:r>
            <a:r>
              <a:rPr dirty="0"/>
              <a:t>of</a:t>
            </a:r>
            <a:r>
              <a:rPr spc="35" dirty="0"/>
              <a:t> </a:t>
            </a:r>
            <a:r>
              <a:rPr dirty="0"/>
              <a:t>adaptation</a:t>
            </a:r>
            <a:r>
              <a:rPr spc="40" dirty="0"/>
              <a:t> </a:t>
            </a:r>
            <a:r>
              <a:rPr dirty="0"/>
              <a:t>as</a:t>
            </a:r>
            <a:r>
              <a:rPr spc="30" dirty="0"/>
              <a:t> </a:t>
            </a:r>
            <a:r>
              <a:rPr spc="-20" dirty="0"/>
              <a:t>well </a:t>
            </a:r>
            <a:r>
              <a:rPr dirty="0"/>
              <a:t>as</a:t>
            </a:r>
            <a:r>
              <a:rPr spc="-30" dirty="0"/>
              <a:t> </a:t>
            </a:r>
            <a:r>
              <a:rPr dirty="0"/>
              <a:t>integration</a:t>
            </a:r>
            <a:r>
              <a:rPr spc="-25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advanced</a:t>
            </a:r>
            <a:r>
              <a:rPr spc="-30" dirty="0"/>
              <a:t> </a:t>
            </a:r>
            <a:r>
              <a:rPr dirty="0"/>
              <a:t>technologies</a:t>
            </a:r>
            <a:r>
              <a:rPr spc="-25" dirty="0"/>
              <a:t> </a:t>
            </a:r>
            <a:r>
              <a:rPr dirty="0"/>
              <a:t>into</a:t>
            </a:r>
            <a:r>
              <a:rPr spc="-2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society</a:t>
            </a:r>
            <a:r>
              <a:rPr spc="-20" dirty="0"/>
              <a:t> </a:t>
            </a:r>
            <a:r>
              <a:rPr dirty="0"/>
              <a:t>and</a:t>
            </a:r>
            <a:r>
              <a:rPr spc="-20" dirty="0"/>
              <a:t> </a:t>
            </a:r>
            <a:r>
              <a:rPr spc="-10" dirty="0"/>
              <a:t>culture.</a:t>
            </a:r>
          </a:p>
          <a:p>
            <a:pPr>
              <a:lnSpc>
                <a:spcPct val="100000"/>
              </a:lnSpc>
              <a:spcBef>
                <a:spcPts val="500"/>
              </a:spcBef>
              <a:buFont typeface="Arial MT"/>
              <a:buChar char="•"/>
            </a:pPr>
            <a:endParaRPr/>
          </a:p>
          <a:p>
            <a:pPr marL="355600" marR="5080" indent="-342900" algn="just">
              <a:lnSpc>
                <a:spcPct val="80000"/>
              </a:lnSpc>
              <a:buChar char="•"/>
              <a:tabLst>
                <a:tab pos="355600" algn="l"/>
              </a:tabLst>
            </a:pPr>
            <a:r>
              <a:rPr dirty="0">
                <a:solidFill>
                  <a:srgbClr val="333333"/>
                </a:solidFill>
              </a:rPr>
              <a:t>Digital innovations are</a:t>
            </a:r>
            <a:r>
              <a:rPr spc="-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reshaping</a:t>
            </a:r>
            <a:r>
              <a:rPr spc="10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our</a:t>
            </a:r>
            <a:r>
              <a:rPr spc="-10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society,</a:t>
            </a:r>
            <a:r>
              <a:rPr spc="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economy and</a:t>
            </a:r>
            <a:r>
              <a:rPr spc="-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industries</a:t>
            </a:r>
            <a:r>
              <a:rPr spc="10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with</a:t>
            </a:r>
            <a:r>
              <a:rPr spc="-10" dirty="0">
                <a:solidFill>
                  <a:srgbClr val="333333"/>
                </a:solidFill>
              </a:rPr>
              <a:t> </a:t>
            </a:r>
            <a:r>
              <a:rPr spc="-50" dirty="0">
                <a:solidFill>
                  <a:srgbClr val="333333"/>
                </a:solidFill>
              </a:rPr>
              <a:t>a </a:t>
            </a:r>
            <a:r>
              <a:rPr dirty="0">
                <a:solidFill>
                  <a:srgbClr val="333333"/>
                </a:solidFill>
              </a:rPr>
              <a:t>scale</a:t>
            </a:r>
            <a:r>
              <a:rPr spc="-30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and</a:t>
            </a:r>
            <a:r>
              <a:rPr spc="-10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speed</a:t>
            </a:r>
            <a:r>
              <a:rPr spc="-1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like</a:t>
            </a:r>
            <a:r>
              <a:rPr spc="-1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never</a:t>
            </a:r>
            <a:r>
              <a:rPr spc="-15" dirty="0">
                <a:solidFill>
                  <a:srgbClr val="333333"/>
                </a:solidFill>
              </a:rPr>
              <a:t> </a:t>
            </a:r>
            <a:r>
              <a:rPr spc="-10" dirty="0">
                <a:solidFill>
                  <a:srgbClr val="333333"/>
                </a:solidFill>
              </a:rPr>
              <a:t>before.</a:t>
            </a:r>
          </a:p>
          <a:p>
            <a:pPr>
              <a:lnSpc>
                <a:spcPct val="100000"/>
              </a:lnSpc>
              <a:spcBef>
                <a:spcPts val="90"/>
              </a:spcBef>
              <a:buFont typeface="Arial MT"/>
              <a:buChar char="•"/>
            </a:pPr>
            <a:endParaRPr/>
          </a:p>
          <a:p>
            <a:pPr marL="354965" indent="-342265">
              <a:lnSpc>
                <a:spcPts val="1945"/>
              </a:lnSpc>
              <a:buChar char="•"/>
              <a:tabLst>
                <a:tab pos="354965" algn="l"/>
              </a:tabLst>
            </a:pPr>
            <a:r>
              <a:rPr dirty="0">
                <a:solidFill>
                  <a:srgbClr val="333333"/>
                </a:solidFill>
              </a:rPr>
              <a:t>Mobile</a:t>
            </a:r>
            <a:r>
              <a:rPr spc="29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and</a:t>
            </a:r>
            <a:r>
              <a:rPr spc="30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cloud</a:t>
            </a:r>
            <a:r>
              <a:rPr spc="29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technologies,</a:t>
            </a:r>
            <a:r>
              <a:rPr spc="29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Big</a:t>
            </a:r>
            <a:r>
              <a:rPr spc="30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Data</a:t>
            </a:r>
            <a:r>
              <a:rPr spc="30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and</a:t>
            </a:r>
            <a:r>
              <a:rPr spc="30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the</a:t>
            </a:r>
            <a:r>
              <a:rPr spc="30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Internet</a:t>
            </a:r>
            <a:r>
              <a:rPr spc="29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of</a:t>
            </a:r>
            <a:r>
              <a:rPr spc="30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Things</a:t>
            </a:r>
            <a:r>
              <a:rPr spc="300" dirty="0">
                <a:solidFill>
                  <a:srgbClr val="333333"/>
                </a:solidFill>
              </a:rPr>
              <a:t> </a:t>
            </a:r>
            <a:r>
              <a:rPr spc="-10" dirty="0">
                <a:solidFill>
                  <a:srgbClr val="333333"/>
                </a:solidFill>
              </a:rPr>
              <a:t>offer</a:t>
            </a:r>
          </a:p>
          <a:p>
            <a:pPr marL="355600">
              <a:lnSpc>
                <a:spcPts val="1730"/>
              </a:lnSpc>
            </a:pPr>
            <a:r>
              <a:rPr dirty="0">
                <a:solidFill>
                  <a:srgbClr val="333333"/>
                </a:solidFill>
              </a:rPr>
              <a:t>unimaginable</a:t>
            </a:r>
            <a:r>
              <a:rPr spc="340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opportunities,</a:t>
            </a:r>
            <a:r>
              <a:rPr spc="33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driving</a:t>
            </a:r>
            <a:r>
              <a:rPr spc="33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growth,</a:t>
            </a:r>
            <a:r>
              <a:rPr spc="34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improvement</a:t>
            </a:r>
            <a:r>
              <a:rPr spc="33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of</a:t>
            </a:r>
            <a:r>
              <a:rPr spc="340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citizens’</a:t>
            </a:r>
            <a:r>
              <a:rPr spc="345" dirty="0">
                <a:solidFill>
                  <a:srgbClr val="333333"/>
                </a:solidFill>
              </a:rPr>
              <a:t> </a:t>
            </a:r>
            <a:r>
              <a:rPr spc="-10" dirty="0">
                <a:solidFill>
                  <a:srgbClr val="333333"/>
                </a:solidFill>
              </a:rPr>
              <a:t>lives</a:t>
            </a:r>
          </a:p>
          <a:p>
            <a:pPr marL="355600" marR="5080">
              <a:lnSpc>
                <a:spcPct val="80000"/>
              </a:lnSpc>
              <a:spcBef>
                <a:spcPts val="215"/>
              </a:spcBef>
              <a:tabLst>
                <a:tab pos="882015" algn="l"/>
                <a:tab pos="1979295" algn="l"/>
                <a:tab pos="2314575" algn="l"/>
                <a:tab pos="3019425" algn="l"/>
                <a:tab pos="3736340" algn="l"/>
                <a:tab pos="4782820" algn="l"/>
                <a:tab pos="5550535" algn="l"/>
                <a:tab pos="6597015" algn="l"/>
              </a:tabLst>
            </a:pPr>
            <a:r>
              <a:rPr spc="-25" dirty="0">
                <a:solidFill>
                  <a:srgbClr val="333333"/>
                </a:solidFill>
              </a:rPr>
              <a:t>and</a:t>
            </a:r>
            <a:r>
              <a:rPr dirty="0">
                <a:solidFill>
                  <a:srgbClr val="333333"/>
                </a:solidFill>
              </a:rPr>
              <a:t>	</a:t>
            </a:r>
            <a:r>
              <a:rPr spc="-10" dirty="0">
                <a:solidFill>
                  <a:srgbClr val="333333"/>
                </a:solidFill>
              </a:rPr>
              <a:t>efficiency</a:t>
            </a:r>
            <a:r>
              <a:rPr dirty="0">
                <a:solidFill>
                  <a:srgbClr val="333333"/>
                </a:solidFill>
              </a:rPr>
              <a:t>	</a:t>
            </a:r>
            <a:r>
              <a:rPr spc="-35" dirty="0">
                <a:solidFill>
                  <a:srgbClr val="333333"/>
                </a:solidFill>
              </a:rPr>
              <a:t>to</a:t>
            </a:r>
            <a:r>
              <a:rPr dirty="0">
                <a:solidFill>
                  <a:srgbClr val="333333"/>
                </a:solidFill>
              </a:rPr>
              <a:t>	</a:t>
            </a:r>
            <a:r>
              <a:rPr spc="-20" dirty="0">
                <a:solidFill>
                  <a:srgbClr val="333333"/>
                </a:solidFill>
              </a:rPr>
              <a:t>many</a:t>
            </a:r>
            <a:r>
              <a:rPr dirty="0">
                <a:solidFill>
                  <a:srgbClr val="333333"/>
                </a:solidFill>
              </a:rPr>
              <a:t>	</a:t>
            </a:r>
            <a:r>
              <a:rPr spc="-10" dirty="0">
                <a:solidFill>
                  <a:srgbClr val="333333"/>
                </a:solidFill>
              </a:rPr>
              <a:t>areas</a:t>
            </a:r>
            <a:r>
              <a:rPr dirty="0">
                <a:solidFill>
                  <a:srgbClr val="333333"/>
                </a:solidFill>
              </a:rPr>
              <a:t>	</a:t>
            </a:r>
            <a:r>
              <a:rPr spc="-10" dirty="0">
                <a:solidFill>
                  <a:srgbClr val="333333"/>
                </a:solidFill>
              </a:rPr>
              <a:t>including</a:t>
            </a:r>
            <a:r>
              <a:rPr dirty="0">
                <a:solidFill>
                  <a:srgbClr val="333333"/>
                </a:solidFill>
              </a:rPr>
              <a:t>	</a:t>
            </a:r>
            <a:r>
              <a:rPr spc="-10" dirty="0">
                <a:solidFill>
                  <a:srgbClr val="333333"/>
                </a:solidFill>
              </a:rPr>
              <a:t>health</a:t>
            </a:r>
            <a:r>
              <a:rPr dirty="0">
                <a:solidFill>
                  <a:srgbClr val="333333"/>
                </a:solidFill>
              </a:rPr>
              <a:t>	</a:t>
            </a:r>
            <a:r>
              <a:rPr spc="-10" dirty="0">
                <a:solidFill>
                  <a:srgbClr val="333333"/>
                </a:solidFill>
              </a:rPr>
              <a:t>services,</a:t>
            </a:r>
            <a:r>
              <a:rPr dirty="0">
                <a:solidFill>
                  <a:srgbClr val="333333"/>
                </a:solidFill>
              </a:rPr>
              <a:t>	</a:t>
            </a:r>
            <a:r>
              <a:rPr spc="-10" dirty="0">
                <a:solidFill>
                  <a:srgbClr val="333333"/>
                </a:solidFill>
              </a:rPr>
              <a:t>transportation, </a:t>
            </a:r>
            <a:r>
              <a:rPr dirty="0">
                <a:solidFill>
                  <a:srgbClr val="333333"/>
                </a:solidFill>
              </a:rPr>
              <a:t>energy,</a:t>
            </a:r>
            <a:r>
              <a:rPr spc="-3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agriculture,</a:t>
            </a:r>
            <a:r>
              <a:rPr spc="-30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manufacturing,</a:t>
            </a:r>
            <a:r>
              <a:rPr spc="-3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retail</a:t>
            </a:r>
            <a:r>
              <a:rPr spc="-30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and</a:t>
            </a:r>
            <a:r>
              <a:rPr spc="-30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public</a:t>
            </a:r>
            <a:r>
              <a:rPr spc="-35" dirty="0">
                <a:solidFill>
                  <a:srgbClr val="333333"/>
                </a:solidFill>
              </a:rPr>
              <a:t> </a:t>
            </a:r>
            <a:r>
              <a:rPr spc="-10" dirty="0">
                <a:solidFill>
                  <a:srgbClr val="333333"/>
                </a:solidFill>
              </a:rPr>
              <a:t>administration.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" y="4114863"/>
            <a:ext cx="3800475" cy="24684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95800" y="4084573"/>
            <a:ext cx="4191000" cy="2468626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4613" y="-38607"/>
            <a:ext cx="795337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723130" algn="l"/>
              </a:tabLst>
            </a:pPr>
            <a:r>
              <a:rPr sz="3200" spc="-25" dirty="0">
                <a:solidFill>
                  <a:srgbClr val="FF0000"/>
                </a:solidFill>
              </a:rPr>
              <a:t>BIOMETRIC</a:t>
            </a:r>
            <a:r>
              <a:rPr sz="3200" spc="-130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MODALITIES/TRAITS</a:t>
            </a:r>
            <a:r>
              <a:rPr sz="2400" dirty="0">
                <a:solidFill>
                  <a:srgbClr val="FF0000"/>
                </a:solidFill>
              </a:rPr>
              <a:t>	IN</a:t>
            </a:r>
            <a:r>
              <a:rPr sz="2400" spc="-75" dirty="0">
                <a:solidFill>
                  <a:srgbClr val="FF0000"/>
                </a:solidFill>
              </a:rPr>
              <a:t> </a:t>
            </a:r>
            <a:r>
              <a:rPr sz="2800" spc="-30" dirty="0">
                <a:solidFill>
                  <a:srgbClr val="FF0000"/>
                </a:solidFill>
              </a:rPr>
              <a:t>DIGITAL</a:t>
            </a:r>
            <a:r>
              <a:rPr sz="2800" spc="-60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FORENSICS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607187" y="419862"/>
            <a:ext cx="7928609" cy="22860"/>
          </a:xfrm>
          <a:custGeom>
            <a:avLst/>
            <a:gdLst/>
            <a:ahLst/>
            <a:cxnLst/>
            <a:rect l="l" t="t" r="r" b="b"/>
            <a:pathLst>
              <a:path w="7928609" h="22859">
                <a:moveTo>
                  <a:pt x="7928609" y="0"/>
                </a:moveTo>
                <a:lnTo>
                  <a:pt x="0" y="0"/>
                </a:lnTo>
                <a:lnTo>
                  <a:pt x="0" y="22860"/>
                </a:lnTo>
                <a:lnTo>
                  <a:pt x="7928609" y="22860"/>
                </a:lnTo>
                <a:lnTo>
                  <a:pt x="792860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449957" y="452119"/>
            <a:ext cx="424180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u="sng" spc="-5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800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to</a:t>
            </a:r>
            <a:r>
              <a:rPr sz="2800" u="sng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800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authenticate</a:t>
            </a:r>
            <a:r>
              <a:rPr sz="2800" u="sng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800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an</a:t>
            </a:r>
            <a:r>
              <a:rPr sz="2800" u="sng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800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individual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448944"/>
            <a:ext cx="9090025" cy="6342380"/>
            <a:chOff x="-12700" y="448944"/>
            <a:chExt cx="9090025" cy="634238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5942" y="1105853"/>
              <a:ext cx="8543252" cy="554576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3385" y="1062036"/>
              <a:ext cx="9019540" cy="5724525"/>
            </a:xfrm>
            <a:custGeom>
              <a:avLst/>
              <a:gdLst/>
              <a:ahLst/>
              <a:cxnLst/>
              <a:rect l="l" t="t" r="r" b="b"/>
              <a:pathLst>
                <a:path w="9019540" h="5724525">
                  <a:moveTo>
                    <a:pt x="0" y="5724525"/>
                  </a:moveTo>
                  <a:lnTo>
                    <a:pt x="9019159" y="5724525"/>
                  </a:lnTo>
                  <a:lnTo>
                    <a:pt x="9019159" y="0"/>
                  </a:lnTo>
                  <a:lnTo>
                    <a:pt x="0" y="0"/>
                  </a:lnTo>
                  <a:lnTo>
                    <a:pt x="0" y="572452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461644"/>
              <a:ext cx="2310765" cy="1118870"/>
            </a:xfrm>
            <a:custGeom>
              <a:avLst/>
              <a:gdLst/>
              <a:ahLst/>
              <a:cxnLst/>
              <a:rect l="l" t="t" r="r" b="b"/>
              <a:pathLst>
                <a:path w="2310765" h="1118870">
                  <a:moveTo>
                    <a:pt x="1958975" y="0"/>
                  </a:moveTo>
                  <a:lnTo>
                    <a:pt x="1409954" y="173100"/>
                  </a:lnTo>
                  <a:lnTo>
                    <a:pt x="940727" y="247776"/>
                  </a:lnTo>
                  <a:lnTo>
                    <a:pt x="544258" y="509650"/>
                  </a:lnTo>
                  <a:lnTo>
                    <a:pt x="22398" y="752601"/>
                  </a:lnTo>
                  <a:lnTo>
                    <a:pt x="76996" y="905890"/>
                  </a:lnTo>
                  <a:lnTo>
                    <a:pt x="0" y="1002745"/>
                  </a:lnTo>
                  <a:lnTo>
                    <a:pt x="0" y="1118348"/>
                  </a:lnTo>
                  <a:lnTo>
                    <a:pt x="360032" y="1063625"/>
                  </a:lnTo>
                  <a:lnTo>
                    <a:pt x="655535" y="1105407"/>
                  </a:lnTo>
                  <a:lnTo>
                    <a:pt x="1180211" y="863980"/>
                  </a:lnTo>
                  <a:lnTo>
                    <a:pt x="1730248" y="687704"/>
                  </a:lnTo>
                  <a:lnTo>
                    <a:pt x="1919986" y="457326"/>
                  </a:lnTo>
                  <a:lnTo>
                    <a:pt x="2310257" y="195706"/>
                  </a:lnTo>
                  <a:lnTo>
                    <a:pt x="2022220" y="149859"/>
                  </a:lnTo>
                  <a:lnTo>
                    <a:pt x="1958975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461644"/>
              <a:ext cx="2310765" cy="1118870"/>
            </a:xfrm>
            <a:custGeom>
              <a:avLst/>
              <a:gdLst/>
              <a:ahLst/>
              <a:cxnLst/>
              <a:rect l="l" t="t" r="r" b="b"/>
              <a:pathLst>
                <a:path w="2310765" h="1118870">
                  <a:moveTo>
                    <a:pt x="0" y="1002745"/>
                  </a:moveTo>
                  <a:lnTo>
                    <a:pt x="76996" y="905890"/>
                  </a:lnTo>
                  <a:lnTo>
                    <a:pt x="22398" y="752601"/>
                  </a:lnTo>
                  <a:lnTo>
                    <a:pt x="544258" y="509650"/>
                  </a:lnTo>
                  <a:lnTo>
                    <a:pt x="940727" y="247776"/>
                  </a:lnTo>
                  <a:lnTo>
                    <a:pt x="1409954" y="173100"/>
                  </a:lnTo>
                  <a:lnTo>
                    <a:pt x="1958975" y="0"/>
                  </a:lnTo>
                  <a:lnTo>
                    <a:pt x="2022220" y="149859"/>
                  </a:lnTo>
                  <a:lnTo>
                    <a:pt x="2310257" y="195706"/>
                  </a:lnTo>
                  <a:lnTo>
                    <a:pt x="1919986" y="457326"/>
                  </a:lnTo>
                  <a:lnTo>
                    <a:pt x="1730248" y="687704"/>
                  </a:lnTo>
                  <a:lnTo>
                    <a:pt x="1180211" y="863980"/>
                  </a:lnTo>
                  <a:lnTo>
                    <a:pt x="655535" y="1105407"/>
                  </a:lnTo>
                  <a:lnTo>
                    <a:pt x="360032" y="1063625"/>
                  </a:lnTo>
                  <a:lnTo>
                    <a:pt x="0" y="1118348"/>
                  </a:lnTo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9739" y="756030"/>
              <a:ext cx="1104722" cy="68008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956310"/>
            <a:chOff x="0" y="0"/>
            <a:chExt cx="9144000" cy="95631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609600"/>
            </a:xfrm>
            <a:custGeom>
              <a:avLst/>
              <a:gdLst/>
              <a:ahLst/>
              <a:cxnLst/>
              <a:rect l="l" t="t" r="r" b="b"/>
              <a:pathLst>
                <a:path w="9144000" h="609600">
                  <a:moveTo>
                    <a:pt x="9144000" y="0"/>
                  </a:moveTo>
                  <a:lnTo>
                    <a:pt x="0" y="0"/>
                  </a:lnTo>
                  <a:lnTo>
                    <a:pt x="0" y="609600"/>
                  </a:lnTo>
                  <a:lnTo>
                    <a:pt x="9144000" y="6096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4F61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90166" y="0"/>
              <a:ext cx="4997196" cy="95631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94966" y="525018"/>
              <a:ext cx="4387596" cy="8382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390648" y="-45465"/>
            <a:ext cx="436308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CYBER</a:t>
            </a:r>
            <a:r>
              <a:rPr sz="4000" u="sng" spc="-7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4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LAW</a:t>
            </a:r>
            <a:r>
              <a:rPr sz="4000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4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/</a:t>
            </a:r>
            <a:r>
              <a:rPr sz="4000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4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IT</a:t>
            </a:r>
            <a:r>
              <a:rPr sz="4000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4000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LAW</a:t>
            </a:r>
            <a:endParaRPr sz="4000"/>
          </a:p>
        </p:txBody>
      </p:sp>
      <p:sp>
        <p:nvSpPr>
          <p:cNvPr id="7" name="object 7"/>
          <p:cNvSpPr/>
          <p:nvPr/>
        </p:nvSpPr>
        <p:spPr>
          <a:xfrm>
            <a:off x="76200" y="609600"/>
            <a:ext cx="7010400" cy="2667000"/>
          </a:xfrm>
          <a:custGeom>
            <a:avLst/>
            <a:gdLst/>
            <a:ahLst/>
            <a:cxnLst/>
            <a:rect l="l" t="t" r="r" b="b"/>
            <a:pathLst>
              <a:path w="7010400" h="2667000">
                <a:moveTo>
                  <a:pt x="7010400" y="0"/>
                </a:moveTo>
                <a:lnTo>
                  <a:pt x="0" y="0"/>
                </a:lnTo>
                <a:lnTo>
                  <a:pt x="0" y="2667000"/>
                </a:lnTo>
                <a:lnTo>
                  <a:pt x="7010400" y="2667000"/>
                </a:lnTo>
                <a:lnTo>
                  <a:pt x="701040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54939" y="622808"/>
            <a:ext cx="6795134" cy="2659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0225" indent="-517525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530225" algn="l"/>
              </a:tabLst>
            </a:pPr>
            <a:r>
              <a:rPr sz="2400" b="1" dirty="0">
                <a:latin typeface="Calibri"/>
                <a:cs typeface="Calibri"/>
              </a:rPr>
              <a:t>Cyber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law</a:t>
            </a:r>
            <a:r>
              <a:rPr sz="2400" dirty="0">
                <a:latin typeface="Calibri"/>
                <a:cs typeface="Calibri"/>
              </a:rPr>
              <a:t>,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cyber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crime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law</a:t>
            </a:r>
            <a:r>
              <a:rPr sz="2400" spc="-20" dirty="0">
                <a:latin typeface="Calibri"/>
                <a:cs typeface="Calibri"/>
              </a:rPr>
              <a:t>,</a:t>
            </a:r>
            <a:endParaRPr sz="2400">
              <a:latin typeface="Calibri"/>
              <a:cs typeface="Calibri"/>
            </a:endParaRPr>
          </a:p>
          <a:p>
            <a:pPr marL="462280" marR="81915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is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legislation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focused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acceptable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behavioral </a:t>
            </a:r>
            <a:r>
              <a:rPr sz="2400" dirty="0">
                <a:latin typeface="Calibri"/>
                <a:cs typeface="Calibri"/>
              </a:rPr>
              <a:t>use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technology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including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computer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hardware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software,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internet,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networks.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575"/>
              </a:spcBef>
              <a:buFont typeface="Wingdings"/>
              <a:buChar char=""/>
              <a:tabLst>
                <a:tab pos="355600" algn="l"/>
              </a:tabLst>
            </a:pPr>
            <a:r>
              <a:rPr sz="2400" b="1" dirty="0">
                <a:latin typeface="Calibri"/>
                <a:cs typeface="Calibri"/>
              </a:rPr>
              <a:t>Cyber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law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helps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protect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users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from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harm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by </a:t>
            </a:r>
            <a:r>
              <a:rPr sz="2400" dirty="0">
                <a:latin typeface="Calibri"/>
                <a:cs typeface="Calibri"/>
              </a:rPr>
              <a:t>enabling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investigation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prosecution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online </a:t>
            </a:r>
            <a:r>
              <a:rPr sz="2400" dirty="0">
                <a:latin typeface="Calibri"/>
                <a:cs typeface="Calibri"/>
              </a:rPr>
              <a:t>criminal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activity.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10400" y="685800"/>
            <a:ext cx="2133600" cy="2590800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0" y="3352800"/>
            <a:ext cx="9144000" cy="533400"/>
          </a:xfrm>
          <a:custGeom>
            <a:avLst/>
            <a:gdLst/>
            <a:ahLst/>
            <a:cxnLst/>
            <a:rect l="l" t="t" r="r" b="b"/>
            <a:pathLst>
              <a:path w="9144000" h="533400">
                <a:moveTo>
                  <a:pt x="9144000" y="0"/>
                </a:moveTo>
                <a:lnTo>
                  <a:pt x="0" y="0"/>
                </a:lnTo>
                <a:lnTo>
                  <a:pt x="0" y="533400"/>
                </a:lnTo>
                <a:lnTo>
                  <a:pt x="9144000" y="533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66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511805" y="3269488"/>
            <a:ext cx="411987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India’s</a:t>
            </a:r>
            <a:r>
              <a:rPr sz="3600" b="1" u="sng" spc="-7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600" b="1" u="sng" spc="8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IT</a:t>
            </a:r>
            <a:r>
              <a:rPr sz="3600" b="1" u="sng" spc="-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600" b="1" u="sng" spc="5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Act</a:t>
            </a:r>
            <a:r>
              <a:rPr sz="3600" b="1" u="sng" spc="-5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600" b="1" u="sng" spc="9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2000</a:t>
            </a:r>
            <a:endParaRPr sz="3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3886198"/>
            <a:ext cx="9144000" cy="2895600"/>
          </a:xfrm>
          <a:custGeom>
            <a:avLst/>
            <a:gdLst/>
            <a:ahLst/>
            <a:cxnLst/>
            <a:rect l="l" t="t" r="r" b="b"/>
            <a:pathLst>
              <a:path w="9144000" h="2895600">
                <a:moveTo>
                  <a:pt x="9144000" y="0"/>
                </a:moveTo>
                <a:lnTo>
                  <a:pt x="0" y="0"/>
                </a:lnTo>
                <a:lnTo>
                  <a:pt x="0" y="2895599"/>
                </a:lnTo>
                <a:lnTo>
                  <a:pt x="9144000" y="2895599"/>
                </a:lnTo>
                <a:lnTo>
                  <a:pt x="9144000" y="0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0640" y="3841953"/>
            <a:ext cx="8472170" cy="283019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93065" indent="-34226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93065" algn="l"/>
              </a:tabLst>
            </a:pPr>
            <a:r>
              <a:rPr sz="2000" dirty="0">
                <a:latin typeface="Calibri"/>
                <a:cs typeface="Calibri"/>
              </a:rPr>
              <a:t>In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India,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cyber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laws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are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enforced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through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Information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Technology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Act,2000</a:t>
            </a:r>
            <a:endParaRPr sz="2000">
              <a:latin typeface="Calibri"/>
              <a:cs typeface="Calibri"/>
            </a:endParaRPr>
          </a:p>
          <a:p>
            <a:pPr marL="393065" indent="-342265">
              <a:lnSpc>
                <a:spcPct val="100000"/>
              </a:lnSpc>
              <a:spcBef>
                <a:spcPts val="484"/>
              </a:spcBef>
              <a:buFont typeface="Arial MT"/>
              <a:buChar char="•"/>
              <a:tabLst>
                <a:tab pos="393065" algn="l"/>
              </a:tabLst>
            </a:pPr>
            <a:r>
              <a:rPr sz="2000" dirty="0">
                <a:latin typeface="Calibri"/>
                <a:cs typeface="Calibri"/>
              </a:rPr>
              <a:t>It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was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notified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17</a:t>
            </a:r>
            <a:r>
              <a:rPr sz="1950" baseline="25641" dirty="0">
                <a:latin typeface="Calibri"/>
                <a:cs typeface="Calibri"/>
              </a:rPr>
              <a:t>th</a:t>
            </a:r>
            <a:r>
              <a:rPr sz="1950" spc="195" baseline="25641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October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2000.</a:t>
            </a:r>
            <a:endParaRPr sz="2000">
              <a:latin typeface="Calibri"/>
              <a:cs typeface="Calibri"/>
            </a:endParaRPr>
          </a:p>
          <a:p>
            <a:pPr marL="393065" indent="-342265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93065" algn="l"/>
              </a:tabLst>
            </a:pPr>
            <a:r>
              <a:rPr sz="2000" dirty="0">
                <a:latin typeface="Calibri"/>
                <a:cs typeface="Calibri"/>
              </a:rPr>
              <a:t>It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based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United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Nation’s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Commission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International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Trade </a:t>
            </a:r>
            <a:r>
              <a:rPr sz="2000" spc="-10" dirty="0">
                <a:latin typeface="Calibri"/>
                <a:cs typeface="Calibri"/>
              </a:rPr>
              <a:t>related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laws</a:t>
            </a:r>
            <a:endParaRPr sz="2000">
              <a:latin typeface="Calibri"/>
              <a:cs typeface="Calibri"/>
            </a:endParaRPr>
          </a:p>
          <a:p>
            <a:pPr marL="39370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(UNCITRAL)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model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law.</a:t>
            </a:r>
            <a:endParaRPr sz="2000">
              <a:latin typeface="Calibri"/>
              <a:cs typeface="Calibri"/>
            </a:endParaRPr>
          </a:p>
          <a:p>
            <a:pPr marL="393065" indent="-342265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93065" algn="l"/>
              </a:tabLst>
            </a:pPr>
            <a:r>
              <a:rPr sz="2000" dirty="0">
                <a:latin typeface="Calibri"/>
                <a:cs typeface="Calibri"/>
              </a:rPr>
              <a:t>The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purpose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IT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Act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is</a:t>
            </a:r>
            <a:endParaRPr sz="2000">
              <a:latin typeface="Calibri"/>
              <a:cs typeface="Calibri"/>
            </a:endParaRPr>
          </a:p>
          <a:p>
            <a:pPr marL="793750" marR="79375" lvl="1" indent="-285750">
              <a:lnSpc>
                <a:spcPct val="100000"/>
              </a:lnSpc>
              <a:spcBef>
                <a:spcPts val="480"/>
              </a:spcBef>
              <a:buFont typeface="Arial MT"/>
              <a:buChar char="–"/>
              <a:tabLst>
                <a:tab pos="793750" algn="l"/>
              </a:tabLst>
            </a:pPr>
            <a:r>
              <a:rPr sz="2000" dirty="0">
                <a:latin typeface="Calibri"/>
                <a:cs typeface="Calibri"/>
              </a:rPr>
              <a:t>to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provide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legal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recognition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electronic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commerce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(e-</a:t>
            </a:r>
            <a:r>
              <a:rPr sz="2000" dirty="0">
                <a:latin typeface="Calibri"/>
                <a:cs typeface="Calibri"/>
              </a:rPr>
              <a:t>Commerce)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to </a:t>
            </a:r>
            <a:r>
              <a:rPr sz="2000" spc="-10" dirty="0">
                <a:latin typeface="Calibri"/>
                <a:cs typeface="Calibri"/>
              </a:rPr>
              <a:t>facilitate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filing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electronic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records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with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Government.</a:t>
            </a:r>
            <a:endParaRPr sz="2000">
              <a:latin typeface="Calibri"/>
              <a:cs typeface="Calibri"/>
            </a:endParaRPr>
          </a:p>
          <a:p>
            <a:pPr marL="793115" lvl="1" indent="-285115">
              <a:lnSpc>
                <a:spcPct val="100000"/>
              </a:lnSpc>
              <a:spcBef>
                <a:spcPts val="480"/>
              </a:spcBef>
              <a:buFont typeface="Arial MT"/>
              <a:buChar char="–"/>
              <a:tabLst>
                <a:tab pos="793115" algn="l"/>
              </a:tabLst>
            </a:pPr>
            <a:r>
              <a:rPr sz="2000" spc="-90" dirty="0">
                <a:latin typeface="Calibri"/>
                <a:cs typeface="Calibri"/>
              </a:rPr>
              <a:t>To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provide</a:t>
            </a:r>
            <a:r>
              <a:rPr sz="2000" spc="-1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legal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infrastructure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e-</a:t>
            </a:r>
            <a:r>
              <a:rPr sz="2000" dirty="0">
                <a:latin typeface="Calibri"/>
                <a:cs typeface="Calibri"/>
              </a:rPr>
              <a:t>commerce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India.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0" y="76250"/>
            <a:ext cx="8991600" cy="669290"/>
          </a:xfrm>
          <a:custGeom>
            <a:avLst/>
            <a:gdLst/>
            <a:ahLst/>
            <a:cxnLst/>
            <a:rect l="l" t="t" r="r" b="b"/>
            <a:pathLst>
              <a:path w="8991600" h="669290">
                <a:moveTo>
                  <a:pt x="0" y="668858"/>
                </a:moveTo>
                <a:lnTo>
                  <a:pt x="8991600" y="668858"/>
                </a:lnTo>
                <a:lnTo>
                  <a:pt x="8991600" y="0"/>
                </a:lnTo>
                <a:lnTo>
                  <a:pt x="0" y="0"/>
                </a:lnTo>
                <a:lnTo>
                  <a:pt x="0" y="668858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09725" y="78739"/>
            <a:ext cx="692404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u="sng" spc="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IT(Ammedment)</a:t>
            </a:r>
            <a:r>
              <a:rPr sz="4400" u="sng" spc="-1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4400" u="sng" spc="6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Act</a:t>
            </a:r>
            <a:r>
              <a:rPr sz="4400" u="sng" spc="-10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4400" u="sng" spc="1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2008</a:t>
            </a:r>
            <a:endParaRPr sz="44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745108"/>
            <a:ext cx="9144000" cy="6113145"/>
            <a:chOff x="0" y="745108"/>
            <a:chExt cx="9144000" cy="6113145"/>
          </a:xfrm>
        </p:grpSpPr>
        <p:sp>
          <p:nvSpPr>
            <p:cNvPr id="5" name="object 5"/>
            <p:cNvSpPr/>
            <p:nvPr/>
          </p:nvSpPr>
          <p:spPr>
            <a:xfrm>
              <a:off x="76200" y="745108"/>
              <a:ext cx="8991600" cy="4893945"/>
            </a:xfrm>
            <a:custGeom>
              <a:avLst/>
              <a:gdLst/>
              <a:ahLst/>
              <a:cxnLst/>
              <a:rect l="l" t="t" r="r" b="b"/>
              <a:pathLst>
                <a:path w="8991600" h="4893945">
                  <a:moveTo>
                    <a:pt x="8991600" y="0"/>
                  </a:moveTo>
                  <a:lnTo>
                    <a:pt x="0" y="0"/>
                  </a:lnTo>
                  <a:lnTo>
                    <a:pt x="0" y="4893691"/>
                  </a:lnTo>
                  <a:lnTo>
                    <a:pt x="8991600" y="4893691"/>
                  </a:lnTo>
                  <a:lnTo>
                    <a:pt x="89916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5657671"/>
              <a:ext cx="9144000" cy="1200785"/>
            </a:xfrm>
            <a:custGeom>
              <a:avLst/>
              <a:gdLst/>
              <a:ahLst/>
              <a:cxnLst/>
              <a:rect l="l" t="t" r="r" b="b"/>
              <a:pathLst>
                <a:path w="9144000" h="1200784">
                  <a:moveTo>
                    <a:pt x="9144000" y="0"/>
                  </a:moveTo>
                  <a:lnTo>
                    <a:pt x="0" y="0"/>
                  </a:lnTo>
                  <a:lnTo>
                    <a:pt x="0" y="1200327"/>
                  </a:lnTo>
                  <a:lnTo>
                    <a:pt x="9144000" y="120032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4F61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54939" y="791209"/>
            <a:ext cx="8874760" cy="6003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9380" algn="just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-1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Act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was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later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amended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December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2008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to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provide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additional </a:t>
            </a:r>
            <a:r>
              <a:rPr sz="2400" b="1" dirty="0">
                <a:latin typeface="Times New Roman"/>
                <a:cs typeface="Times New Roman"/>
              </a:rPr>
              <a:t>focus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on information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security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i.e.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60" dirty="0">
                <a:latin typeface="Times New Roman"/>
                <a:cs typeface="Times New Roman"/>
              </a:rPr>
              <a:t>IT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Act,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2008. Major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amendments </a:t>
            </a:r>
            <a:r>
              <a:rPr sz="2400" b="1" dirty="0">
                <a:latin typeface="Times New Roman"/>
                <a:cs typeface="Times New Roman"/>
              </a:rPr>
              <a:t>are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:-</a:t>
            </a:r>
            <a:endParaRPr sz="2400">
              <a:latin typeface="Times New Roman"/>
              <a:cs typeface="Times New Roman"/>
            </a:endParaRPr>
          </a:p>
          <a:p>
            <a:pPr marL="194945" indent="-182245" algn="just">
              <a:lnSpc>
                <a:spcPts val="2875"/>
              </a:lnSpc>
              <a:spcBef>
                <a:spcPts val="5"/>
              </a:spcBef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Digital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Signatures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i.e.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authentication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electronic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records.</a:t>
            </a:r>
            <a:endParaRPr sz="2400">
              <a:latin typeface="Times New Roman"/>
              <a:cs typeface="Times New Roman"/>
            </a:endParaRPr>
          </a:p>
          <a:p>
            <a:pPr marL="194945" indent="-182245" algn="just">
              <a:lnSpc>
                <a:spcPts val="2840"/>
              </a:lnSpc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Electronic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Governance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i.e.</a:t>
            </a:r>
            <a:r>
              <a:rPr sz="2400" spc="-10" dirty="0">
                <a:latin typeface="Times New Roman"/>
                <a:cs typeface="Times New Roman"/>
              </a:rPr>
              <a:t> E-</a:t>
            </a:r>
            <a:r>
              <a:rPr sz="2400" dirty="0">
                <a:latin typeface="Times New Roman"/>
                <a:cs typeface="Times New Roman"/>
              </a:rPr>
              <a:t>documents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get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legal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recognition.</a:t>
            </a:r>
            <a:endParaRPr sz="2400">
              <a:latin typeface="Times New Roman"/>
              <a:cs typeface="Times New Roman"/>
            </a:endParaRPr>
          </a:p>
          <a:p>
            <a:pPr marL="12700" marR="509905" indent="-10160">
              <a:lnSpc>
                <a:spcPts val="2880"/>
              </a:lnSpc>
              <a:spcBef>
                <a:spcPts val="60"/>
              </a:spcBef>
              <a:buSzPct val="93750"/>
              <a:buChar char="•"/>
              <a:tabLst>
                <a:tab pos="164465" algn="l"/>
              </a:tabLst>
            </a:pPr>
            <a:r>
              <a:rPr sz="2400" spc="-10" dirty="0">
                <a:latin typeface="Calibri"/>
                <a:cs typeface="Calibri"/>
              </a:rPr>
              <a:t>	Empowered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Indian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government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with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ability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surveil,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monitor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block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data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traffic</a:t>
            </a:r>
            <a:r>
              <a:rPr sz="2400" spc="-50" dirty="0">
                <a:latin typeface="Calibri"/>
                <a:cs typeface="Calibri"/>
              </a:rPr>
              <a:t> .</a:t>
            </a:r>
            <a:endParaRPr sz="2400">
              <a:latin typeface="Calibri"/>
              <a:cs typeface="Calibri"/>
            </a:endParaRPr>
          </a:p>
          <a:p>
            <a:pPr marL="12700" marR="288925" indent="-10160">
              <a:lnSpc>
                <a:spcPts val="2880"/>
              </a:lnSpc>
              <a:buSzPct val="93750"/>
              <a:buChar char="•"/>
              <a:tabLst>
                <a:tab pos="164465" algn="l"/>
              </a:tabLst>
            </a:pPr>
            <a:r>
              <a:rPr sz="2400" dirty="0">
                <a:latin typeface="Calibri"/>
                <a:cs typeface="Calibri"/>
              </a:rPr>
              <a:t>	The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government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will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able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conduct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surveillance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corporate </a:t>
            </a:r>
            <a:r>
              <a:rPr sz="2400" dirty="0">
                <a:latin typeface="Calibri"/>
                <a:cs typeface="Calibri"/>
              </a:rPr>
              <a:t>networks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e-</a:t>
            </a:r>
            <a:r>
              <a:rPr sz="2400" dirty="0">
                <a:latin typeface="Calibri"/>
                <a:cs typeface="Calibri"/>
              </a:rPr>
              <a:t>mail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systems,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intercept,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monitor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decrypt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810"/>
              </a:lnSpc>
            </a:pPr>
            <a:r>
              <a:rPr sz="2400" dirty="0">
                <a:latin typeface="Calibri"/>
                <a:cs typeface="Calibri"/>
              </a:rPr>
              <a:t>computer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systems,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resources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communication</a:t>
            </a:r>
            <a:r>
              <a:rPr sz="2400" spc="-11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devices.</a:t>
            </a:r>
            <a:endParaRPr sz="2400">
              <a:latin typeface="Calibri"/>
              <a:cs typeface="Calibri"/>
            </a:endParaRPr>
          </a:p>
          <a:p>
            <a:pPr marL="12700" marR="772795" indent="177165">
              <a:lnSpc>
                <a:spcPct val="100000"/>
              </a:lnSpc>
              <a:spcBef>
                <a:spcPts val="50"/>
              </a:spcBef>
              <a:buChar char="•"/>
              <a:tabLst>
                <a:tab pos="189865" algn="l"/>
              </a:tabLst>
            </a:pP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maximum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penalty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 any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damage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computers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fine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up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to </a:t>
            </a:r>
            <a:r>
              <a:rPr sz="2400" spc="-10" dirty="0">
                <a:latin typeface="Times New Roman"/>
                <a:cs typeface="Times New Roman"/>
              </a:rPr>
              <a:t>1crore.</a:t>
            </a:r>
            <a:endParaRPr sz="2400">
              <a:latin typeface="Times New Roman"/>
              <a:cs typeface="Times New Roman"/>
            </a:endParaRPr>
          </a:p>
          <a:p>
            <a:pPr marL="194945" indent="-182245">
              <a:lnSpc>
                <a:spcPct val="100000"/>
              </a:lnSpc>
              <a:spcBef>
                <a:spcPts val="10"/>
              </a:spcBef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Other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amended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acts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such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IPC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1860,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1872,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1891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1934.</a:t>
            </a:r>
            <a:endParaRPr sz="2400">
              <a:latin typeface="Times New Roman"/>
              <a:cs typeface="Times New Roman"/>
            </a:endParaRPr>
          </a:p>
          <a:p>
            <a:pPr marL="36195" algn="ctr">
              <a:lnSpc>
                <a:spcPct val="100000"/>
              </a:lnSpc>
              <a:spcBef>
                <a:spcPts val="975"/>
              </a:spcBef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10" dirty="0">
                <a:solidFill>
                  <a:srgbClr val="FFFFFF"/>
                </a:solidFill>
                <a:latin typeface="Calibri"/>
                <a:cs typeface="Calibri"/>
              </a:rPr>
              <a:t>I.T.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Act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contains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13</a:t>
            </a:r>
            <a:r>
              <a:rPr sz="24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chapters</a:t>
            </a:r>
            <a:r>
              <a:rPr sz="24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90</a:t>
            </a:r>
            <a:r>
              <a:rPr sz="24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sections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48895" marR="5080" algn="ctr">
              <a:lnSpc>
                <a:spcPct val="100000"/>
              </a:lnSpc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last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four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sections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namely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sections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91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94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10" dirty="0">
                <a:solidFill>
                  <a:srgbClr val="FFFFFF"/>
                </a:solidFill>
                <a:latin typeface="Calibri"/>
                <a:cs typeface="Calibri"/>
              </a:rPr>
              <a:t>I.T.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Act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2000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deals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amendments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Indian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Penal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Code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1860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76225" y="5686425"/>
            <a:ext cx="895350" cy="438150"/>
            <a:chOff x="276225" y="5686425"/>
            <a:chExt cx="895350" cy="438150"/>
          </a:xfrm>
        </p:grpSpPr>
        <p:sp>
          <p:nvSpPr>
            <p:cNvPr id="9" name="object 9"/>
            <p:cNvSpPr/>
            <p:nvPr/>
          </p:nvSpPr>
          <p:spPr>
            <a:xfrm>
              <a:off x="304800" y="5715000"/>
              <a:ext cx="838200" cy="381000"/>
            </a:xfrm>
            <a:custGeom>
              <a:avLst/>
              <a:gdLst/>
              <a:ahLst/>
              <a:cxnLst/>
              <a:rect l="l" t="t" r="r" b="b"/>
              <a:pathLst>
                <a:path w="838200" h="381000">
                  <a:moveTo>
                    <a:pt x="419100" y="0"/>
                  </a:moveTo>
                  <a:lnTo>
                    <a:pt x="320167" y="145529"/>
                  </a:lnTo>
                  <a:lnTo>
                    <a:pt x="0" y="145529"/>
                  </a:lnTo>
                  <a:lnTo>
                    <a:pt x="259016" y="235470"/>
                  </a:lnTo>
                  <a:lnTo>
                    <a:pt x="160083" y="381000"/>
                  </a:lnTo>
                  <a:lnTo>
                    <a:pt x="419100" y="291058"/>
                  </a:lnTo>
                  <a:lnTo>
                    <a:pt x="678116" y="381000"/>
                  </a:lnTo>
                  <a:lnTo>
                    <a:pt x="579183" y="235470"/>
                  </a:lnTo>
                  <a:lnTo>
                    <a:pt x="838200" y="145529"/>
                  </a:lnTo>
                  <a:lnTo>
                    <a:pt x="518033" y="145529"/>
                  </a:lnTo>
                  <a:lnTo>
                    <a:pt x="4191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04800" y="5715000"/>
              <a:ext cx="838200" cy="381000"/>
            </a:xfrm>
            <a:custGeom>
              <a:avLst/>
              <a:gdLst/>
              <a:ahLst/>
              <a:cxnLst/>
              <a:rect l="l" t="t" r="r" b="b"/>
              <a:pathLst>
                <a:path w="838200" h="381000">
                  <a:moveTo>
                    <a:pt x="0" y="145529"/>
                  </a:moveTo>
                  <a:lnTo>
                    <a:pt x="320167" y="145529"/>
                  </a:lnTo>
                  <a:lnTo>
                    <a:pt x="419100" y="0"/>
                  </a:lnTo>
                  <a:lnTo>
                    <a:pt x="518033" y="145529"/>
                  </a:lnTo>
                  <a:lnTo>
                    <a:pt x="838200" y="145529"/>
                  </a:lnTo>
                  <a:lnTo>
                    <a:pt x="579183" y="235470"/>
                  </a:lnTo>
                  <a:lnTo>
                    <a:pt x="678116" y="381000"/>
                  </a:lnTo>
                  <a:lnTo>
                    <a:pt x="419100" y="291058"/>
                  </a:lnTo>
                  <a:lnTo>
                    <a:pt x="160083" y="381000"/>
                  </a:lnTo>
                  <a:lnTo>
                    <a:pt x="259016" y="235470"/>
                  </a:lnTo>
                  <a:lnTo>
                    <a:pt x="0" y="145529"/>
                  </a:lnTo>
                  <a:close/>
                </a:path>
              </a:pathLst>
            </a:custGeom>
            <a:ln w="571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838200"/>
          </a:xfrm>
          <a:custGeom>
            <a:avLst/>
            <a:gdLst/>
            <a:ahLst/>
            <a:cxnLst/>
            <a:rect l="l" t="t" r="r" b="b"/>
            <a:pathLst>
              <a:path w="9144000" h="838200">
                <a:moveTo>
                  <a:pt x="9144000" y="0"/>
                </a:moveTo>
                <a:lnTo>
                  <a:pt x="0" y="0"/>
                </a:lnTo>
                <a:lnTo>
                  <a:pt x="0" y="838200"/>
                </a:lnTo>
                <a:lnTo>
                  <a:pt x="9144000" y="8382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18336" y="1778"/>
            <a:ext cx="63080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E-</a:t>
            </a:r>
            <a:r>
              <a:rPr sz="4800" u="sng" spc="-2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WASTE</a:t>
            </a:r>
            <a:r>
              <a:rPr sz="4800" u="sng" spc="-23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 </a:t>
            </a:r>
            <a:r>
              <a:rPr sz="4800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MANAGEMENT</a:t>
            </a:r>
            <a:endParaRPr sz="4800"/>
          </a:p>
        </p:txBody>
      </p:sp>
      <p:sp>
        <p:nvSpPr>
          <p:cNvPr id="4" name="object 4"/>
          <p:cNvSpPr/>
          <p:nvPr/>
        </p:nvSpPr>
        <p:spPr>
          <a:xfrm>
            <a:off x="0" y="838200"/>
            <a:ext cx="9144000" cy="3429000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9144000" y="0"/>
                </a:moveTo>
                <a:lnTo>
                  <a:pt x="0" y="0"/>
                </a:lnTo>
                <a:lnTo>
                  <a:pt x="0" y="3429000"/>
                </a:lnTo>
                <a:lnTo>
                  <a:pt x="9144000" y="3429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8739" y="851408"/>
            <a:ext cx="2679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0" dirty="0">
                <a:latin typeface="Wingdings"/>
                <a:cs typeface="Wingdings"/>
              </a:rPr>
              <a:t></a:t>
            </a:r>
            <a:endParaRPr sz="2400">
              <a:latin typeface="Wingdings"/>
              <a:cs typeface="Wingding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139" y="851408"/>
            <a:ext cx="80708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35405" algn="l"/>
                <a:tab pos="2761615" algn="l"/>
                <a:tab pos="3691254" algn="l"/>
                <a:tab pos="5064125" algn="l"/>
                <a:tab pos="6464935" algn="l"/>
                <a:tab pos="7791450" algn="l"/>
              </a:tabLst>
            </a:pPr>
            <a:r>
              <a:rPr sz="2400" b="1" spc="-10" dirty="0">
                <a:latin typeface="Calibri"/>
                <a:cs typeface="Calibri"/>
              </a:rPr>
              <a:t>E-Waste: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spc="-10" dirty="0">
                <a:latin typeface="Calibri"/>
                <a:cs typeface="Calibri"/>
              </a:rPr>
              <a:t>Electronic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20" dirty="0">
                <a:latin typeface="Calibri"/>
                <a:cs typeface="Calibri"/>
              </a:rPr>
              <a:t>waste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10" dirty="0">
                <a:latin typeface="Calibri"/>
                <a:cs typeface="Calibri"/>
              </a:rPr>
              <a:t>describes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10" dirty="0">
                <a:latin typeface="Calibri"/>
                <a:cs typeface="Calibri"/>
              </a:rPr>
              <a:t>discarded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10" dirty="0">
                <a:latin typeface="Calibri"/>
                <a:cs typeface="Calibri"/>
              </a:rPr>
              <a:t>electrical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25" dirty="0">
                <a:latin typeface="Calibri"/>
                <a:cs typeface="Calibri"/>
              </a:rPr>
              <a:t>or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739" y="1217167"/>
            <a:ext cx="8987155" cy="3025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electronic</a:t>
            </a:r>
            <a:r>
              <a:rPr sz="2400" spc="105" dirty="0">
                <a:latin typeface="Calibri"/>
                <a:cs typeface="Calibri"/>
              </a:rPr>
              <a:t>  </a:t>
            </a:r>
            <a:r>
              <a:rPr sz="2400" dirty="0">
                <a:latin typeface="Calibri"/>
                <a:cs typeface="Calibri"/>
              </a:rPr>
              <a:t>devices.</a:t>
            </a:r>
            <a:r>
              <a:rPr sz="2400" spc="114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“Electronic</a:t>
            </a:r>
            <a:r>
              <a:rPr sz="2400" b="1" spc="110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waste”</a:t>
            </a:r>
            <a:r>
              <a:rPr sz="2400" b="1" spc="335" dirty="0">
                <a:latin typeface="Calibri"/>
                <a:cs typeface="Calibri"/>
              </a:rPr>
              <a:t>   </a:t>
            </a:r>
            <a:r>
              <a:rPr sz="2400" dirty="0">
                <a:latin typeface="Calibri"/>
                <a:cs typeface="Calibri"/>
              </a:rPr>
              <a:t>may</a:t>
            </a:r>
            <a:r>
              <a:rPr sz="2400" spc="114" dirty="0">
                <a:latin typeface="Calibri"/>
                <a:cs typeface="Calibri"/>
              </a:rPr>
              <a:t>  </a:t>
            </a:r>
            <a:r>
              <a:rPr sz="2400" dirty="0">
                <a:latin typeface="Calibri"/>
                <a:cs typeface="Calibri"/>
              </a:rPr>
              <a:t>also</a:t>
            </a:r>
            <a:r>
              <a:rPr sz="2400" spc="114" dirty="0">
                <a:latin typeface="Calibri"/>
                <a:cs typeface="Calibri"/>
              </a:rPr>
              <a:t>  </a:t>
            </a:r>
            <a:r>
              <a:rPr sz="2400" dirty="0">
                <a:latin typeface="Calibri"/>
                <a:cs typeface="Calibri"/>
              </a:rPr>
              <a:t>be</a:t>
            </a:r>
            <a:r>
              <a:rPr sz="2400" spc="114" dirty="0">
                <a:latin typeface="Calibri"/>
                <a:cs typeface="Calibri"/>
              </a:rPr>
              <a:t>  </a:t>
            </a:r>
            <a:r>
              <a:rPr sz="2400" dirty="0">
                <a:latin typeface="Calibri"/>
                <a:cs typeface="Calibri"/>
              </a:rPr>
              <a:t>defined</a:t>
            </a:r>
            <a:r>
              <a:rPr sz="2400" spc="114" dirty="0">
                <a:latin typeface="Calibri"/>
                <a:cs typeface="Calibri"/>
              </a:rPr>
              <a:t>  </a:t>
            </a:r>
            <a:r>
              <a:rPr sz="2400" spc="-25" dirty="0">
                <a:latin typeface="Calibri"/>
                <a:cs typeface="Calibri"/>
              </a:rPr>
              <a:t>as </a:t>
            </a:r>
            <a:r>
              <a:rPr sz="2400" dirty="0">
                <a:latin typeface="Calibri"/>
                <a:cs typeface="Calibri"/>
              </a:rPr>
              <a:t>discarded</a:t>
            </a:r>
            <a:r>
              <a:rPr sz="2400" spc="85" dirty="0">
                <a:latin typeface="Calibri"/>
                <a:cs typeface="Calibri"/>
              </a:rPr>
              <a:t>  </a:t>
            </a:r>
            <a:r>
              <a:rPr sz="2400" dirty="0">
                <a:latin typeface="Calibri"/>
                <a:cs typeface="Calibri"/>
              </a:rPr>
              <a:t>computers,</a:t>
            </a:r>
            <a:r>
              <a:rPr sz="2400" spc="80" dirty="0">
                <a:latin typeface="Calibri"/>
                <a:cs typeface="Calibri"/>
              </a:rPr>
              <a:t>  </a:t>
            </a:r>
            <a:r>
              <a:rPr sz="2400" dirty="0">
                <a:latin typeface="Calibri"/>
                <a:cs typeface="Calibri"/>
              </a:rPr>
              <a:t>office</a:t>
            </a:r>
            <a:r>
              <a:rPr sz="2400" spc="90" dirty="0">
                <a:latin typeface="Calibri"/>
                <a:cs typeface="Calibri"/>
              </a:rPr>
              <a:t>  </a:t>
            </a:r>
            <a:r>
              <a:rPr sz="2400" dirty="0">
                <a:latin typeface="Calibri"/>
                <a:cs typeface="Calibri"/>
              </a:rPr>
              <a:t>electronic</a:t>
            </a:r>
            <a:r>
              <a:rPr sz="2400" spc="85" dirty="0">
                <a:latin typeface="Calibri"/>
                <a:cs typeface="Calibri"/>
              </a:rPr>
              <a:t>  </a:t>
            </a:r>
            <a:r>
              <a:rPr sz="2400" dirty="0">
                <a:latin typeface="Calibri"/>
                <a:cs typeface="Calibri"/>
              </a:rPr>
              <a:t>equipment,</a:t>
            </a:r>
            <a:r>
              <a:rPr sz="2400" spc="85" dirty="0">
                <a:latin typeface="Calibri"/>
                <a:cs typeface="Calibri"/>
              </a:rPr>
              <a:t>  </a:t>
            </a:r>
            <a:r>
              <a:rPr sz="2400" spc="-10" dirty="0">
                <a:latin typeface="Calibri"/>
                <a:cs typeface="Calibri"/>
              </a:rPr>
              <a:t>entertainment </a:t>
            </a:r>
            <a:r>
              <a:rPr sz="2400" dirty="0">
                <a:latin typeface="Calibri"/>
                <a:cs typeface="Calibri"/>
              </a:rPr>
              <a:t>device</a:t>
            </a:r>
            <a:r>
              <a:rPr sz="2400" spc="2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electronics,</a:t>
            </a:r>
            <a:r>
              <a:rPr sz="2400" spc="2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mobile</a:t>
            </a:r>
            <a:r>
              <a:rPr sz="2400" spc="2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phones,</a:t>
            </a:r>
            <a:r>
              <a:rPr sz="2400" spc="2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television</a:t>
            </a:r>
            <a:r>
              <a:rPr sz="2400" spc="2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sets</a:t>
            </a:r>
            <a:r>
              <a:rPr sz="2400" spc="2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2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refrigerators. </a:t>
            </a:r>
            <a:r>
              <a:rPr sz="2400" dirty="0">
                <a:latin typeface="Calibri"/>
                <a:cs typeface="Calibri"/>
              </a:rPr>
              <a:t>This</a:t>
            </a:r>
            <a:r>
              <a:rPr sz="2400" spc="254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includes</a:t>
            </a:r>
            <a:r>
              <a:rPr sz="2400" spc="2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used</a:t>
            </a:r>
            <a:r>
              <a:rPr sz="2400" spc="2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electronics</a:t>
            </a:r>
            <a:r>
              <a:rPr sz="2400" spc="254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which</a:t>
            </a:r>
            <a:r>
              <a:rPr sz="2400" spc="2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are</a:t>
            </a:r>
            <a:r>
              <a:rPr sz="2400" spc="2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destined</a:t>
            </a:r>
            <a:r>
              <a:rPr sz="2400" spc="2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for</a:t>
            </a:r>
            <a:r>
              <a:rPr sz="2400" spc="2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reuse,</a:t>
            </a:r>
            <a:r>
              <a:rPr sz="2400" spc="254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resale, </a:t>
            </a:r>
            <a:r>
              <a:rPr sz="2400" dirty="0">
                <a:latin typeface="Calibri"/>
                <a:cs typeface="Calibri"/>
              </a:rPr>
              <a:t>salvage,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recycling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disposal.</a:t>
            </a:r>
            <a:endParaRPr sz="24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575"/>
              </a:spcBef>
              <a:buFont typeface="Wingdings"/>
              <a:buChar char=""/>
              <a:tabLst>
                <a:tab pos="355600" algn="l"/>
                <a:tab pos="926465" algn="l"/>
              </a:tabLst>
            </a:pPr>
            <a:r>
              <a:rPr sz="2400" dirty="0">
                <a:latin typeface="Calibri"/>
                <a:cs typeface="Calibri"/>
              </a:rPr>
              <a:t>	</a:t>
            </a:r>
            <a:r>
              <a:rPr sz="2400" b="1" dirty="0">
                <a:latin typeface="Calibri"/>
                <a:cs typeface="Calibri"/>
              </a:rPr>
              <a:t>Electrical</a:t>
            </a:r>
            <a:r>
              <a:rPr sz="2400" b="1" spc="2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and</a:t>
            </a:r>
            <a:r>
              <a:rPr sz="2400" b="1" spc="2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Electronic</a:t>
            </a:r>
            <a:r>
              <a:rPr sz="2400" b="1" spc="2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equipment</a:t>
            </a:r>
            <a:r>
              <a:rPr sz="2400" b="1" spc="2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contains</a:t>
            </a:r>
            <a:r>
              <a:rPr sz="2400" b="1" spc="2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metallic</a:t>
            </a:r>
            <a:r>
              <a:rPr sz="2400" b="1" spc="2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and</a:t>
            </a:r>
            <a:r>
              <a:rPr sz="2400" b="1" spc="21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non </a:t>
            </a:r>
            <a:r>
              <a:rPr sz="2400" b="1" dirty="0">
                <a:latin typeface="Calibri"/>
                <a:cs typeface="Calibri"/>
              </a:rPr>
              <a:t>metallic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elements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such as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Copper,</a:t>
            </a:r>
            <a:r>
              <a:rPr sz="2400" dirty="0">
                <a:latin typeface="Calibri"/>
                <a:cs typeface="Calibri"/>
              </a:rPr>
              <a:t> Aluminum,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Gold,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Silver,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Palladium, </a:t>
            </a:r>
            <a:r>
              <a:rPr sz="2400" dirty="0">
                <a:latin typeface="Calibri"/>
                <a:cs typeface="Calibri"/>
              </a:rPr>
              <a:t>Platinum,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Nickel,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Tin,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Lead,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Iron,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Sulphur,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Phosphorous,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Arsenic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etc.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262499"/>
            <a:ext cx="9144000" cy="25955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437" y="71437"/>
            <a:ext cx="4352925" cy="3743325"/>
            <a:chOff x="71437" y="71437"/>
            <a:chExt cx="4352925" cy="3743325"/>
          </a:xfrm>
        </p:grpSpPr>
        <p:sp>
          <p:nvSpPr>
            <p:cNvPr id="3" name="object 3"/>
            <p:cNvSpPr/>
            <p:nvPr/>
          </p:nvSpPr>
          <p:spPr>
            <a:xfrm>
              <a:off x="76200" y="76200"/>
              <a:ext cx="4343400" cy="3733800"/>
            </a:xfrm>
            <a:custGeom>
              <a:avLst/>
              <a:gdLst/>
              <a:ahLst/>
              <a:cxnLst/>
              <a:rect l="l" t="t" r="r" b="b"/>
              <a:pathLst>
                <a:path w="4343400" h="3733800">
                  <a:moveTo>
                    <a:pt x="4343400" y="0"/>
                  </a:moveTo>
                  <a:lnTo>
                    <a:pt x="0" y="0"/>
                  </a:lnTo>
                  <a:lnTo>
                    <a:pt x="0" y="3733800"/>
                  </a:lnTo>
                  <a:lnTo>
                    <a:pt x="4343400" y="3733800"/>
                  </a:lnTo>
                  <a:lnTo>
                    <a:pt x="4343400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6200" y="76200"/>
              <a:ext cx="4343400" cy="3733800"/>
            </a:xfrm>
            <a:custGeom>
              <a:avLst/>
              <a:gdLst/>
              <a:ahLst/>
              <a:cxnLst/>
              <a:rect l="l" t="t" r="r" b="b"/>
              <a:pathLst>
                <a:path w="4343400" h="3733800">
                  <a:moveTo>
                    <a:pt x="0" y="3733800"/>
                  </a:moveTo>
                  <a:lnTo>
                    <a:pt x="4343400" y="3733800"/>
                  </a:lnTo>
                  <a:lnTo>
                    <a:pt x="4343400" y="0"/>
                  </a:lnTo>
                  <a:lnTo>
                    <a:pt x="0" y="0"/>
                  </a:lnTo>
                  <a:lnTo>
                    <a:pt x="0" y="3733800"/>
                  </a:lnTo>
                  <a:close/>
                </a:path>
              </a:pathLst>
            </a:custGeom>
            <a:ln w="9525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54939" y="93218"/>
            <a:ext cx="3972560" cy="3683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</a:pP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000" b="1" u="sng" spc="-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recycle</a:t>
            </a:r>
            <a:r>
              <a:rPr sz="2000" b="1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and</a:t>
            </a:r>
            <a:r>
              <a:rPr sz="2000" b="1" u="sng" spc="-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recovery</a:t>
            </a:r>
            <a:r>
              <a:rPr sz="200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includes</a:t>
            </a:r>
            <a:r>
              <a:rPr sz="2000" b="1" u="sng" spc="-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following</a:t>
            </a:r>
            <a:r>
              <a:rPr sz="2000" b="1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unit</a:t>
            </a:r>
            <a:r>
              <a:rPr sz="2000" b="1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operations</a:t>
            </a:r>
            <a:endParaRPr sz="2000">
              <a:latin typeface="Calibri"/>
              <a:cs typeface="Calibri"/>
            </a:endParaRPr>
          </a:p>
          <a:p>
            <a:pPr marL="355600" marR="331470" indent="-342900">
              <a:lnSpc>
                <a:spcPct val="100000"/>
              </a:lnSpc>
              <a:spcBef>
                <a:spcPts val="480"/>
              </a:spcBef>
              <a:buFont typeface="Wingdings"/>
              <a:buChar char=""/>
              <a:tabLst>
                <a:tab pos="355600" algn="l"/>
              </a:tabLst>
            </a:pPr>
            <a:r>
              <a:rPr sz="2000" spc="-10" dirty="0">
                <a:latin typeface="Calibri"/>
                <a:cs typeface="Calibri"/>
              </a:rPr>
              <a:t>Dismantling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involves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removal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of </a:t>
            </a:r>
            <a:r>
              <a:rPr sz="2000" dirty="0">
                <a:latin typeface="Calibri"/>
                <a:cs typeface="Calibri"/>
              </a:rPr>
              <a:t>parts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containing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dangerous substances,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parts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containing </a:t>
            </a:r>
            <a:r>
              <a:rPr sz="2000" dirty="0">
                <a:latin typeface="Calibri"/>
                <a:cs typeface="Calibri"/>
              </a:rPr>
              <a:t>valuable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substances.</a:t>
            </a:r>
            <a:endParaRPr sz="2000">
              <a:latin typeface="Calibri"/>
              <a:cs typeface="Calibri"/>
            </a:endParaRPr>
          </a:p>
          <a:p>
            <a:pPr marL="355600" marR="179705" indent="-342900">
              <a:lnSpc>
                <a:spcPct val="100000"/>
              </a:lnSpc>
              <a:spcBef>
                <a:spcPts val="484"/>
              </a:spcBef>
              <a:buFont typeface="Wingdings"/>
              <a:buChar char=""/>
              <a:tabLst>
                <a:tab pos="355600" algn="l"/>
              </a:tabLst>
            </a:pPr>
            <a:r>
              <a:rPr sz="2000" spc="-10" dirty="0">
                <a:latin typeface="Calibri"/>
                <a:cs typeface="Calibri"/>
              </a:rPr>
              <a:t>Separation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ferrous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metal,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non- </a:t>
            </a:r>
            <a:r>
              <a:rPr sz="2000" spc="-10" dirty="0">
                <a:latin typeface="Calibri"/>
                <a:cs typeface="Calibri"/>
              </a:rPr>
              <a:t>ferrous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metal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plastic.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Font typeface="Wingdings"/>
              <a:buChar char="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Repair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reuse.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Font typeface="Wingdings"/>
              <a:buChar char=""/>
              <a:tabLst>
                <a:tab pos="354965" algn="l"/>
              </a:tabLst>
            </a:pPr>
            <a:r>
              <a:rPr sz="2000" spc="-10" dirty="0">
                <a:latin typeface="Calibri"/>
                <a:cs typeface="Calibri"/>
              </a:rPr>
              <a:t>Recovery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valuable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materials.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Font typeface="Wingdings"/>
              <a:buChar char="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Disposal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dangerous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materials.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414837" y="19621"/>
            <a:ext cx="4657725" cy="3795395"/>
            <a:chOff x="4414837" y="19621"/>
            <a:chExt cx="4657725" cy="3795395"/>
          </a:xfrm>
        </p:grpSpPr>
        <p:sp>
          <p:nvSpPr>
            <p:cNvPr id="7" name="object 7"/>
            <p:cNvSpPr/>
            <p:nvPr/>
          </p:nvSpPr>
          <p:spPr>
            <a:xfrm>
              <a:off x="4419600" y="24383"/>
              <a:ext cx="4648200" cy="3785870"/>
            </a:xfrm>
            <a:custGeom>
              <a:avLst/>
              <a:gdLst/>
              <a:ahLst/>
              <a:cxnLst/>
              <a:rect l="l" t="t" r="r" b="b"/>
              <a:pathLst>
                <a:path w="4648200" h="3785870">
                  <a:moveTo>
                    <a:pt x="4648200" y="0"/>
                  </a:moveTo>
                  <a:lnTo>
                    <a:pt x="0" y="0"/>
                  </a:lnTo>
                  <a:lnTo>
                    <a:pt x="0" y="3785615"/>
                  </a:lnTo>
                  <a:lnTo>
                    <a:pt x="4648200" y="3785615"/>
                  </a:lnTo>
                  <a:lnTo>
                    <a:pt x="4648200" y="0"/>
                  </a:lnTo>
                  <a:close/>
                </a:path>
              </a:pathLst>
            </a:custGeom>
            <a:solidFill>
              <a:srgbClr val="CC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419600" y="24383"/>
              <a:ext cx="4648200" cy="3785870"/>
            </a:xfrm>
            <a:custGeom>
              <a:avLst/>
              <a:gdLst/>
              <a:ahLst/>
              <a:cxnLst/>
              <a:rect l="l" t="t" r="r" b="b"/>
              <a:pathLst>
                <a:path w="4648200" h="3785870">
                  <a:moveTo>
                    <a:pt x="0" y="3785615"/>
                  </a:moveTo>
                  <a:lnTo>
                    <a:pt x="4648200" y="3785615"/>
                  </a:lnTo>
                  <a:lnTo>
                    <a:pt x="4648200" y="0"/>
                  </a:lnTo>
                  <a:lnTo>
                    <a:pt x="0" y="0"/>
                  </a:lnTo>
                  <a:lnTo>
                    <a:pt x="0" y="3785615"/>
                  </a:lnTo>
                  <a:close/>
                </a:path>
              </a:pathLst>
            </a:custGeom>
            <a:ln w="9525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498594" y="41401"/>
            <a:ext cx="4488180" cy="3378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87960">
              <a:lnSpc>
                <a:spcPct val="100000"/>
              </a:lnSpc>
              <a:spcBef>
                <a:spcPts val="95"/>
              </a:spcBef>
            </a:pPr>
            <a:r>
              <a:rPr sz="2000" dirty="0">
                <a:latin typeface="Calibri"/>
                <a:cs typeface="Calibri"/>
              </a:rPr>
              <a:t>The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e-</a:t>
            </a:r>
            <a:r>
              <a:rPr sz="2000" dirty="0">
                <a:latin typeface="Calibri"/>
                <a:cs typeface="Calibri"/>
              </a:rPr>
              <a:t>waste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disposal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recycling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very </a:t>
            </a:r>
            <a:r>
              <a:rPr sz="2000" dirty="0">
                <a:latin typeface="Calibri"/>
                <a:cs typeface="Calibri"/>
              </a:rPr>
              <a:t>much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necessary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important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the </a:t>
            </a:r>
            <a:r>
              <a:rPr sz="2000" dirty="0">
                <a:latin typeface="Calibri"/>
                <a:cs typeface="Calibri"/>
              </a:rPr>
              <a:t>benefit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people,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environment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the </a:t>
            </a:r>
            <a:r>
              <a:rPr sz="2000" spc="-10" dirty="0">
                <a:latin typeface="Calibri"/>
                <a:cs typeface="Calibri"/>
              </a:rPr>
              <a:t>nation.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000" b="1" u="sng" spc="-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key</a:t>
            </a:r>
            <a:r>
              <a:rPr sz="2000" b="1" u="sng" spc="-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benefits</a:t>
            </a:r>
            <a:r>
              <a:rPr sz="2000" b="1" u="sng" spc="-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are:-</a:t>
            </a:r>
            <a:endParaRPr sz="2000">
              <a:latin typeface="Calibri"/>
              <a:cs typeface="Calibri"/>
            </a:endParaRPr>
          </a:p>
          <a:p>
            <a:pPr marL="212725" indent="-201930">
              <a:lnSpc>
                <a:spcPct val="100000"/>
              </a:lnSpc>
              <a:spcBef>
                <a:spcPts val="5"/>
              </a:spcBef>
              <a:buSzPct val="95000"/>
              <a:buFont typeface="Wingdings"/>
              <a:buChar char=""/>
              <a:tabLst>
                <a:tab pos="212725" algn="l"/>
              </a:tabLst>
            </a:pPr>
            <a:r>
              <a:rPr sz="2000" b="1" dirty="0">
                <a:latin typeface="Calibri"/>
                <a:cs typeface="Calibri"/>
              </a:rPr>
              <a:t>Allows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for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recovery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valuable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precious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spc="-10" dirty="0">
                <a:latin typeface="Calibri"/>
                <a:cs typeface="Calibri"/>
              </a:rPr>
              <a:t>metals</a:t>
            </a:r>
            <a:endParaRPr sz="2000">
              <a:latin typeface="Calibri"/>
              <a:cs typeface="Calibri"/>
            </a:endParaRPr>
          </a:p>
          <a:p>
            <a:pPr marL="212090" indent="-201295">
              <a:lnSpc>
                <a:spcPct val="100000"/>
              </a:lnSpc>
              <a:buSzPct val="95000"/>
              <a:buFont typeface="Wingdings"/>
              <a:buChar char=""/>
              <a:tabLst>
                <a:tab pos="212090" algn="l"/>
              </a:tabLst>
            </a:pPr>
            <a:r>
              <a:rPr sz="2000" b="1" dirty="0">
                <a:latin typeface="Calibri"/>
                <a:cs typeface="Calibri"/>
              </a:rPr>
              <a:t>Protects</a:t>
            </a:r>
            <a:r>
              <a:rPr sz="2000" b="1" spc="-8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public</a:t>
            </a:r>
            <a:r>
              <a:rPr sz="2000" b="1" spc="-8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health</a:t>
            </a:r>
            <a:r>
              <a:rPr sz="2000" b="1" spc="-8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water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quality.</a:t>
            </a:r>
            <a:endParaRPr sz="2000">
              <a:latin typeface="Calibri"/>
              <a:cs typeface="Calibri"/>
            </a:endParaRPr>
          </a:p>
          <a:p>
            <a:pPr marL="212090" indent="-201295">
              <a:lnSpc>
                <a:spcPct val="100000"/>
              </a:lnSpc>
              <a:buSzPct val="95000"/>
              <a:buFont typeface="Wingdings"/>
              <a:buChar char=""/>
              <a:tabLst>
                <a:tab pos="212090" algn="l"/>
              </a:tabLst>
            </a:pPr>
            <a:r>
              <a:rPr sz="2000" b="1" spc="-10" dirty="0">
                <a:latin typeface="Calibri"/>
                <a:cs typeface="Calibri"/>
              </a:rPr>
              <a:t>Creates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jobs</a:t>
            </a:r>
            <a:endParaRPr sz="2000">
              <a:latin typeface="Calibri"/>
              <a:cs typeface="Calibri"/>
            </a:endParaRPr>
          </a:p>
          <a:p>
            <a:pPr marL="212090" indent="-201295">
              <a:lnSpc>
                <a:spcPct val="100000"/>
              </a:lnSpc>
              <a:buSzPct val="95000"/>
              <a:buFont typeface="Wingdings"/>
              <a:buChar char=""/>
              <a:tabLst>
                <a:tab pos="212090" algn="l"/>
              </a:tabLst>
            </a:pPr>
            <a:r>
              <a:rPr sz="2000" b="1" spc="-40" dirty="0">
                <a:latin typeface="Calibri"/>
                <a:cs typeface="Calibri"/>
              </a:rPr>
              <a:t>Toxic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waste</a:t>
            </a:r>
            <a:endParaRPr sz="2000">
              <a:latin typeface="Calibri"/>
              <a:cs typeface="Calibri"/>
            </a:endParaRPr>
          </a:p>
          <a:p>
            <a:pPr marL="212090" indent="-201295">
              <a:lnSpc>
                <a:spcPct val="100000"/>
              </a:lnSpc>
              <a:buSzPct val="95000"/>
              <a:buFont typeface="Wingdings"/>
              <a:buChar char=""/>
              <a:tabLst>
                <a:tab pos="212090" algn="l"/>
              </a:tabLst>
            </a:pPr>
            <a:r>
              <a:rPr sz="2000" b="1" dirty="0">
                <a:latin typeface="Calibri"/>
                <a:cs typeface="Calibri"/>
              </a:rPr>
              <a:t>Saves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landfill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space.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0" y="3429000"/>
            <a:ext cx="9144000" cy="3429000"/>
            <a:chOff x="0" y="3429000"/>
            <a:chExt cx="9144000" cy="342900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810000"/>
              <a:ext cx="9144000" cy="30480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49746" y="3429000"/>
              <a:ext cx="3218053" cy="162242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1143000"/>
          </a:xfrm>
          <a:custGeom>
            <a:avLst/>
            <a:gdLst/>
            <a:ahLst/>
            <a:cxnLst/>
            <a:rect l="l" t="t" r="r" b="b"/>
            <a:pathLst>
              <a:path w="9144000" h="1143000">
                <a:moveTo>
                  <a:pt x="9144000" y="0"/>
                </a:moveTo>
                <a:lnTo>
                  <a:pt x="0" y="0"/>
                </a:lnTo>
                <a:lnTo>
                  <a:pt x="0" y="1143000"/>
                </a:lnTo>
                <a:lnTo>
                  <a:pt x="9144000" y="1143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97470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3634" y="-18796"/>
            <a:ext cx="839597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13889" marR="5080" indent="-1901189">
              <a:lnSpc>
                <a:spcPct val="100000"/>
              </a:lnSpc>
              <a:spcBef>
                <a:spcPts val="100"/>
              </a:spcBef>
            </a:pPr>
            <a:r>
              <a:rPr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Awareness</a:t>
            </a:r>
            <a:r>
              <a:rPr u="sng" spc="-1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about</a:t>
            </a:r>
            <a:r>
              <a:rPr u="sng" spc="-1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health</a:t>
            </a:r>
            <a:r>
              <a:rPr u="sng" spc="-114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concerns</a:t>
            </a:r>
            <a:r>
              <a:rPr u="sng" spc="-1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related</a:t>
            </a:r>
            <a:r>
              <a:rPr u="sng" spc="-1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to</a:t>
            </a:r>
            <a:r>
              <a:rPr spc="-25" dirty="0">
                <a:solidFill>
                  <a:srgbClr val="FFFFFF"/>
                </a:solid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the</a:t>
            </a:r>
            <a:r>
              <a:rPr u="sng" spc="-8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usage</a:t>
            </a:r>
            <a:r>
              <a:rPr u="sng" spc="-7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of</a:t>
            </a:r>
            <a:r>
              <a:rPr u="sng" spc="-8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Technology</a:t>
            </a:r>
          </a:p>
        </p:txBody>
      </p:sp>
      <p:sp>
        <p:nvSpPr>
          <p:cNvPr id="4" name="object 4"/>
          <p:cNvSpPr/>
          <p:nvPr/>
        </p:nvSpPr>
        <p:spPr>
          <a:xfrm>
            <a:off x="76200" y="1143000"/>
            <a:ext cx="4876800" cy="2667000"/>
          </a:xfrm>
          <a:custGeom>
            <a:avLst/>
            <a:gdLst/>
            <a:ahLst/>
            <a:cxnLst/>
            <a:rect l="l" t="t" r="r" b="b"/>
            <a:pathLst>
              <a:path w="4876800" h="2667000">
                <a:moveTo>
                  <a:pt x="4876800" y="0"/>
                </a:moveTo>
                <a:lnTo>
                  <a:pt x="0" y="0"/>
                </a:lnTo>
                <a:lnTo>
                  <a:pt x="0" y="2667000"/>
                </a:lnTo>
                <a:lnTo>
                  <a:pt x="4876800" y="2667000"/>
                </a:lnTo>
                <a:lnTo>
                  <a:pt x="4876800" y="0"/>
                </a:lnTo>
                <a:close/>
              </a:path>
            </a:pathLst>
          </a:custGeom>
          <a:solidFill>
            <a:srgbClr val="F9C0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54939" y="1078402"/>
            <a:ext cx="4493260" cy="838835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15"/>
              </a:spcBef>
            </a:pPr>
            <a:r>
              <a:rPr sz="2400" b="1" dirty="0">
                <a:latin typeface="Calibri"/>
                <a:cs typeface="Calibri"/>
              </a:rPr>
              <a:t>1.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Digital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eye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strain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2000" spc="-10" dirty="0">
                <a:latin typeface="Calibri"/>
                <a:cs typeface="Calibri"/>
              </a:rPr>
              <a:t>Symptoms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digital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eye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strain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may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include: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4939" y="1891486"/>
            <a:ext cx="2767965" cy="148844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blurred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vision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dry</a:t>
            </a:r>
            <a:r>
              <a:rPr sz="2000" spc="-20" dirty="0">
                <a:latin typeface="Calibri"/>
                <a:cs typeface="Calibri"/>
              </a:rPr>
              <a:t> eyes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spc="-10" dirty="0">
                <a:latin typeface="Calibri"/>
                <a:cs typeface="Calibri"/>
              </a:rPr>
              <a:t>headaches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neck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shoulder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pain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6200" y="4876843"/>
            <a:ext cx="6400800" cy="1981200"/>
          </a:xfrm>
          <a:custGeom>
            <a:avLst/>
            <a:gdLst/>
            <a:ahLst/>
            <a:cxnLst/>
            <a:rect l="l" t="t" r="r" b="b"/>
            <a:pathLst>
              <a:path w="6400800" h="1981200">
                <a:moveTo>
                  <a:pt x="6400800" y="0"/>
                </a:moveTo>
                <a:lnTo>
                  <a:pt x="0" y="0"/>
                </a:lnTo>
                <a:lnTo>
                  <a:pt x="0" y="1981156"/>
                </a:lnTo>
                <a:lnTo>
                  <a:pt x="6400800" y="1981156"/>
                </a:lnTo>
                <a:lnTo>
                  <a:pt x="6400800" y="0"/>
                </a:lnTo>
                <a:close/>
              </a:path>
            </a:pathLst>
          </a:custGeom>
          <a:solidFill>
            <a:srgbClr val="F9C0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54939" y="5260085"/>
            <a:ext cx="6173470" cy="1549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000" dirty="0">
                <a:latin typeface="Calibri"/>
                <a:cs typeface="Calibri"/>
              </a:rPr>
              <a:t>When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use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Smartphone,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chances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are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that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you’re </a:t>
            </a:r>
            <a:r>
              <a:rPr sz="2000" dirty="0">
                <a:latin typeface="Calibri"/>
                <a:cs typeface="Calibri"/>
              </a:rPr>
              <a:t>holding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your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head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unnatural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forward-</a:t>
            </a:r>
            <a:r>
              <a:rPr sz="2000" dirty="0">
                <a:latin typeface="Calibri"/>
                <a:cs typeface="Calibri"/>
              </a:rPr>
              <a:t>leaning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position. </a:t>
            </a:r>
            <a:r>
              <a:rPr sz="2000" dirty="0">
                <a:latin typeface="Calibri"/>
                <a:cs typeface="Calibri"/>
              </a:rPr>
              <a:t>This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position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puts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lot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stress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neck,shoulders, </a:t>
            </a:r>
            <a:r>
              <a:rPr sz="2000" dirty="0">
                <a:latin typeface="Calibri"/>
                <a:cs typeface="Calibri"/>
              </a:rPr>
              <a:t>spine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repetitive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strain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injuries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the </a:t>
            </a:r>
            <a:r>
              <a:rPr sz="2000" spc="-10" dirty="0">
                <a:latin typeface="Calibri"/>
                <a:cs typeface="Calibri"/>
              </a:rPr>
              <a:t>fingers,thumbs,and</a:t>
            </a:r>
            <a:r>
              <a:rPr sz="2000" spc="-9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wrists.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6200" y="3726357"/>
            <a:ext cx="4953000" cy="1231265"/>
          </a:xfrm>
          <a:custGeom>
            <a:avLst/>
            <a:gdLst/>
            <a:ahLst/>
            <a:cxnLst/>
            <a:rect l="l" t="t" r="r" b="b"/>
            <a:pathLst>
              <a:path w="4953000" h="1231264">
                <a:moveTo>
                  <a:pt x="4953000" y="0"/>
                </a:moveTo>
                <a:lnTo>
                  <a:pt x="0" y="0"/>
                </a:lnTo>
                <a:lnTo>
                  <a:pt x="0" y="769416"/>
                </a:lnTo>
                <a:lnTo>
                  <a:pt x="0" y="1231087"/>
                </a:lnTo>
                <a:lnTo>
                  <a:pt x="4953000" y="1231087"/>
                </a:lnTo>
                <a:lnTo>
                  <a:pt x="4953000" y="769442"/>
                </a:lnTo>
                <a:lnTo>
                  <a:pt x="4953000" y="0"/>
                </a:lnTo>
                <a:close/>
              </a:path>
            </a:pathLst>
          </a:custGeom>
          <a:solidFill>
            <a:srgbClr val="F9C0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54939" y="3739895"/>
            <a:ext cx="4299585" cy="1541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4325" indent="-301625">
              <a:lnSpc>
                <a:spcPct val="100000"/>
              </a:lnSpc>
              <a:spcBef>
                <a:spcPts val="100"/>
              </a:spcBef>
              <a:buAutoNum type="arabicPeriod" startAt="2"/>
              <a:tabLst>
                <a:tab pos="314325" algn="l"/>
              </a:tabLst>
            </a:pPr>
            <a:r>
              <a:rPr sz="2400" b="1" dirty="0">
                <a:latin typeface="Calibri"/>
                <a:cs typeface="Calibri"/>
              </a:rPr>
              <a:t>Emotional</a:t>
            </a:r>
            <a:r>
              <a:rPr sz="2400" b="1" spc="-11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problems</a:t>
            </a:r>
            <a:endParaRPr sz="2400">
              <a:latin typeface="Calibri"/>
              <a:cs typeface="Calibri"/>
            </a:endParaRPr>
          </a:p>
          <a:p>
            <a:pPr marL="505459">
              <a:lnSpc>
                <a:spcPct val="100000"/>
              </a:lnSpc>
              <a:spcBef>
                <a:spcPts val="25"/>
              </a:spcBef>
            </a:pPr>
            <a:r>
              <a:rPr sz="2000" spc="-10" dirty="0">
                <a:latin typeface="Calibri"/>
                <a:cs typeface="Calibri"/>
              </a:rPr>
              <a:t>makes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feel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anxious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depressed</a:t>
            </a:r>
            <a:endParaRPr sz="2000">
              <a:latin typeface="Calibri"/>
              <a:cs typeface="Calibri"/>
            </a:endParaRPr>
          </a:p>
          <a:p>
            <a:pPr marL="313690" indent="-300990">
              <a:lnSpc>
                <a:spcPct val="100000"/>
              </a:lnSpc>
              <a:spcBef>
                <a:spcPts val="755"/>
              </a:spcBef>
              <a:buAutoNum type="arabicPeriod" startAt="3"/>
              <a:tabLst>
                <a:tab pos="313690" algn="l"/>
              </a:tabLst>
            </a:pPr>
            <a:r>
              <a:rPr sz="2400" b="1" dirty="0">
                <a:latin typeface="Calibri"/>
                <a:cs typeface="Calibri"/>
              </a:rPr>
              <a:t>Sleep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problems</a:t>
            </a:r>
            <a:endParaRPr sz="2400">
              <a:latin typeface="Calibri"/>
              <a:cs typeface="Calibri"/>
            </a:endParaRPr>
          </a:p>
          <a:p>
            <a:pPr marL="313690" indent="-300990">
              <a:lnSpc>
                <a:spcPct val="100000"/>
              </a:lnSpc>
              <a:spcBef>
                <a:spcPts val="120"/>
              </a:spcBef>
              <a:buAutoNum type="arabicPeriod" startAt="3"/>
              <a:tabLst>
                <a:tab pos="313690" algn="l"/>
              </a:tabLst>
            </a:pPr>
            <a:r>
              <a:rPr sz="2400" b="1" spc="-10" dirty="0">
                <a:latin typeface="Calibri"/>
                <a:cs typeface="Calibri"/>
              </a:rPr>
              <a:t>Musculoskeletal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problems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953000" y="1143000"/>
            <a:ext cx="4191000" cy="3785870"/>
          </a:xfrm>
          <a:custGeom>
            <a:avLst/>
            <a:gdLst/>
            <a:ahLst/>
            <a:cxnLst/>
            <a:rect l="l" t="t" r="r" b="b"/>
            <a:pathLst>
              <a:path w="4191000" h="3785870">
                <a:moveTo>
                  <a:pt x="4191000" y="0"/>
                </a:moveTo>
                <a:lnTo>
                  <a:pt x="0" y="0"/>
                </a:lnTo>
                <a:lnTo>
                  <a:pt x="0" y="3785616"/>
                </a:lnTo>
                <a:lnTo>
                  <a:pt x="4191000" y="3785616"/>
                </a:lnTo>
                <a:lnTo>
                  <a:pt x="4191000" y="0"/>
                </a:lnTo>
                <a:close/>
              </a:path>
            </a:pathLst>
          </a:custGeom>
          <a:solidFill>
            <a:srgbClr val="F9C0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031994" y="1160017"/>
            <a:ext cx="3805554" cy="2463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2095">
              <a:lnSpc>
                <a:spcPct val="100000"/>
              </a:lnSpc>
              <a:spcBef>
                <a:spcPts val="100"/>
              </a:spcBef>
              <a:buAutoNum type="arabicPeriod" startAt="5"/>
              <a:tabLst>
                <a:tab pos="264795" algn="l"/>
              </a:tabLst>
            </a:pPr>
            <a:r>
              <a:rPr sz="2000" b="1" spc="-10" dirty="0">
                <a:latin typeface="Calibri"/>
                <a:cs typeface="Calibri"/>
              </a:rPr>
              <a:t>Negative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effects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technology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on </a:t>
            </a:r>
            <a:r>
              <a:rPr sz="2000" b="1" dirty="0">
                <a:latin typeface="Calibri"/>
                <a:cs typeface="Calibri"/>
              </a:rPr>
              <a:t>kids: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spc="-50" dirty="0">
                <a:latin typeface="Calibri"/>
                <a:cs typeface="Calibri"/>
              </a:rPr>
              <a:t>Too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much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screen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time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low- </a:t>
            </a:r>
            <a:r>
              <a:rPr sz="2000" dirty="0">
                <a:latin typeface="Calibri"/>
                <a:cs typeface="Calibri"/>
              </a:rPr>
              <a:t>quality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screen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time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may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lead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to</a:t>
            </a:r>
            <a:endParaRPr sz="2000">
              <a:latin typeface="Calibri"/>
              <a:cs typeface="Calibri"/>
            </a:endParaRPr>
          </a:p>
          <a:p>
            <a:pPr marL="191770" lvl="1" indent="-179070">
              <a:lnSpc>
                <a:spcPct val="100000"/>
              </a:lnSpc>
              <a:buFont typeface="Wingdings"/>
              <a:buChar char=""/>
              <a:tabLst>
                <a:tab pos="191770" algn="l"/>
              </a:tabLst>
            </a:pPr>
            <a:r>
              <a:rPr sz="2000" spc="-10" dirty="0">
                <a:latin typeface="Calibri"/>
                <a:cs typeface="Calibri"/>
              </a:rPr>
              <a:t>behavioral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problems</a:t>
            </a:r>
            <a:endParaRPr sz="2000">
              <a:latin typeface="Calibri"/>
              <a:cs typeface="Calibri"/>
            </a:endParaRPr>
          </a:p>
          <a:p>
            <a:pPr marL="191135" marR="55880" lvl="1" indent="-179070">
              <a:lnSpc>
                <a:spcPct val="100000"/>
              </a:lnSpc>
              <a:buFont typeface="Wingdings"/>
              <a:buChar char=""/>
              <a:tabLst>
                <a:tab pos="192405" algn="l"/>
              </a:tabLst>
            </a:pPr>
            <a:r>
              <a:rPr sz="2000" dirty="0">
                <a:latin typeface="Calibri"/>
                <a:cs typeface="Calibri"/>
              </a:rPr>
              <a:t>less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time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play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loss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social 	skills</a:t>
            </a:r>
            <a:endParaRPr sz="2000">
              <a:latin typeface="Calibri"/>
              <a:cs typeface="Calibri"/>
            </a:endParaRPr>
          </a:p>
          <a:p>
            <a:pPr marL="191770" lvl="1" indent="-179070">
              <a:lnSpc>
                <a:spcPct val="100000"/>
              </a:lnSpc>
              <a:buFont typeface="Wingdings"/>
              <a:buChar char=""/>
              <a:tabLst>
                <a:tab pos="191770" algn="l"/>
              </a:tabLst>
            </a:pPr>
            <a:r>
              <a:rPr sz="2000" spc="-10" dirty="0">
                <a:latin typeface="Calibri"/>
                <a:cs typeface="Calibri"/>
              </a:rPr>
              <a:t>obesity</a:t>
            </a:r>
            <a:endParaRPr sz="2000">
              <a:latin typeface="Calibri"/>
              <a:cs typeface="Calibri"/>
            </a:endParaRPr>
          </a:p>
          <a:p>
            <a:pPr marL="191770" lvl="1" indent="-179070">
              <a:lnSpc>
                <a:spcPct val="100000"/>
              </a:lnSpc>
              <a:buFont typeface="Wingdings"/>
              <a:buChar char=""/>
              <a:tabLst>
                <a:tab pos="191770" algn="l"/>
              </a:tabLst>
            </a:pPr>
            <a:r>
              <a:rPr sz="2000" dirty="0">
                <a:latin typeface="Calibri"/>
                <a:cs typeface="Calibri"/>
              </a:rPr>
              <a:t>sleep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problems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031994" y="3598671"/>
            <a:ext cx="109410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1770" indent="-179070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191770" algn="l"/>
              </a:tabLst>
            </a:pPr>
            <a:r>
              <a:rPr sz="2000" spc="-10" dirty="0">
                <a:latin typeface="Calibri"/>
                <a:cs typeface="Calibri"/>
              </a:rPr>
              <a:t>Violence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124200" y="1920875"/>
            <a:ext cx="5949950" cy="4942205"/>
            <a:chOff x="3124200" y="1920875"/>
            <a:chExt cx="5949950" cy="4942205"/>
          </a:xfrm>
        </p:grpSpPr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00800" y="3657600"/>
              <a:ext cx="2663825" cy="320040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395973" y="3652836"/>
              <a:ext cx="2673350" cy="3205480"/>
            </a:xfrm>
            <a:custGeom>
              <a:avLst/>
              <a:gdLst/>
              <a:ahLst/>
              <a:cxnLst/>
              <a:rect l="l" t="t" r="r" b="b"/>
              <a:pathLst>
                <a:path w="2673350" h="3205479">
                  <a:moveTo>
                    <a:pt x="2673350" y="3205163"/>
                  </a:moveTo>
                  <a:lnTo>
                    <a:pt x="2673350" y="0"/>
                  </a:lnTo>
                  <a:lnTo>
                    <a:pt x="0" y="0"/>
                  </a:lnTo>
                  <a:lnTo>
                    <a:pt x="0" y="3205163"/>
                  </a:lnTo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24200" y="1920875"/>
              <a:ext cx="1828800" cy="181292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0" y="4114736"/>
            <a:ext cx="8915400" cy="2621280"/>
          </a:xfrm>
          <a:custGeom>
            <a:avLst/>
            <a:gdLst/>
            <a:ahLst/>
            <a:cxnLst/>
            <a:rect l="l" t="t" r="r" b="b"/>
            <a:pathLst>
              <a:path w="8915400" h="2621279">
                <a:moveTo>
                  <a:pt x="8915400" y="0"/>
                </a:moveTo>
                <a:lnTo>
                  <a:pt x="0" y="0"/>
                </a:lnTo>
                <a:lnTo>
                  <a:pt x="0" y="2621026"/>
                </a:lnTo>
                <a:lnTo>
                  <a:pt x="8915400" y="2621026"/>
                </a:lnTo>
                <a:lnTo>
                  <a:pt x="8915400" y="0"/>
                </a:lnTo>
                <a:close/>
              </a:path>
            </a:pathLst>
          </a:custGeom>
          <a:solidFill>
            <a:srgbClr val="F9C0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7340" y="10160"/>
            <a:ext cx="6573520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u="sng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MEASURES</a:t>
            </a:r>
            <a:r>
              <a:rPr sz="2800" u="sng" spc="-9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 </a:t>
            </a:r>
            <a:r>
              <a:rPr sz="2800" u="sng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TO</a:t>
            </a:r>
            <a:r>
              <a:rPr sz="2800" u="sng" spc="-8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 </a:t>
            </a:r>
            <a:r>
              <a:rPr sz="2800" u="sng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SAFEGUARD</a:t>
            </a:r>
            <a:r>
              <a:rPr sz="2800" u="sng" spc="-9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 </a:t>
            </a:r>
            <a:r>
              <a:rPr sz="2800" u="sng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FROM</a:t>
            </a:r>
            <a:r>
              <a:rPr sz="2800" u="sng" spc="-8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 </a:t>
            </a:r>
            <a:r>
              <a:rPr sz="2800" u="sng" spc="-3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NEGATIVE</a:t>
            </a:r>
            <a:r>
              <a:rPr sz="2800" spc="-30" dirty="0">
                <a:solidFill>
                  <a:srgbClr val="6F2F9F"/>
                </a:solidFill>
              </a:rPr>
              <a:t> </a:t>
            </a:r>
            <a:r>
              <a:rPr sz="2800" u="sng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TECHNOLOGICAL</a:t>
            </a:r>
            <a:r>
              <a:rPr sz="2800" u="sng" spc="-5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 </a:t>
            </a:r>
            <a:r>
              <a:rPr sz="2800" u="sng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EFFECTS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154939" y="870457"/>
            <a:ext cx="8714105" cy="57892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5100" marR="9525" indent="258445">
              <a:lnSpc>
                <a:spcPct val="100000"/>
              </a:lnSpc>
              <a:spcBef>
                <a:spcPts val="95"/>
              </a:spcBef>
              <a:buFont typeface="Wingdings"/>
              <a:buChar char=""/>
              <a:tabLst>
                <a:tab pos="423545" algn="l"/>
              </a:tabLst>
            </a:pPr>
            <a:r>
              <a:rPr sz="2000" dirty="0">
                <a:latin typeface="Calibri"/>
                <a:cs typeface="Calibri"/>
              </a:rPr>
              <a:t>Clear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your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phone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unessential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apps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keep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from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constantly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checking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it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for </a:t>
            </a:r>
            <a:r>
              <a:rPr sz="2000" spc="-10" dirty="0">
                <a:latin typeface="Calibri"/>
                <a:cs typeface="Calibri"/>
              </a:rPr>
              <a:t>updates.</a:t>
            </a:r>
            <a:endParaRPr sz="2000">
              <a:latin typeface="Calibri"/>
              <a:cs typeface="Calibri"/>
            </a:endParaRPr>
          </a:p>
          <a:p>
            <a:pPr marL="165100" marR="1228090" indent="258445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423545" algn="l"/>
              </a:tabLst>
            </a:pPr>
            <a:r>
              <a:rPr sz="2000" spc="-55" dirty="0">
                <a:latin typeface="Calibri"/>
                <a:cs typeface="Calibri"/>
              </a:rPr>
              <a:t>Take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frequent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breaks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stretch,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create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ergonomic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workspace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and </a:t>
            </a:r>
            <a:r>
              <a:rPr sz="2000" spc="-10" dirty="0">
                <a:latin typeface="Calibri"/>
                <a:cs typeface="Calibri"/>
              </a:rPr>
              <a:t>maintain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proper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posture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while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using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devices</a:t>
            </a:r>
            <a:endParaRPr sz="2000">
              <a:latin typeface="Calibri"/>
              <a:cs typeface="Calibri"/>
            </a:endParaRPr>
          </a:p>
          <a:p>
            <a:pPr marL="423545" indent="-258445">
              <a:lnSpc>
                <a:spcPct val="100000"/>
              </a:lnSpc>
              <a:buFont typeface="Wingdings"/>
              <a:buChar char=""/>
              <a:tabLst>
                <a:tab pos="423545" algn="l"/>
              </a:tabLst>
            </a:pPr>
            <a:r>
              <a:rPr sz="2000" dirty="0">
                <a:latin typeface="Calibri"/>
                <a:cs typeface="Calibri"/>
              </a:rPr>
              <a:t>Carve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out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specific,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limited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amount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time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use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your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devices.</a:t>
            </a:r>
            <a:endParaRPr sz="2000">
              <a:latin typeface="Calibri"/>
              <a:cs typeface="Calibri"/>
            </a:endParaRPr>
          </a:p>
          <a:p>
            <a:pPr marL="423545" indent="-258445">
              <a:lnSpc>
                <a:spcPct val="100000"/>
              </a:lnSpc>
              <a:buFont typeface="Wingdings"/>
              <a:buChar char=""/>
              <a:tabLst>
                <a:tab pos="423545" algn="l"/>
              </a:tabLst>
            </a:pPr>
            <a:r>
              <a:rPr sz="2000" spc="-25" dirty="0">
                <a:latin typeface="Calibri"/>
                <a:cs typeface="Calibri"/>
              </a:rPr>
              <a:t>Turn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some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television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time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into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physical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activity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time.</a:t>
            </a:r>
            <a:endParaRPr sz="2000">
              <a:latin typeface="Calibri"/>
              <a:cs typeface="Calibri"/>
            </a:endParaRPr>
          </a:p>
          <a:p>
            <a:pPr marL="165100" marR="5080" indent="258445">
              <a:lnSpc>
                <a:spcPct val="100000"/>
              </a:lnSpc>
              <a:buFont typeface="Wingdings"/>
              <a:buChar char=""/>
              <a:tabLst>
                <a:tab pos="423545" algn="l"/>
              </a:tabLst>
            </a:pPr>
            <a:r>
              <a:rPr sz="2000" dirty="0">
                <a:latin typeface="Calibri"/>
                <a:cs typeface="Calibri"/>
              </a:rPr>
              <a:t>Keep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electronic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devices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out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bedroom.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Charge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them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another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room.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Turn </a:t>
            </a:r>
            <a:r>
              <a:rPr sz="2000" dirty="0">
                <a:latin typeface="Calibri"/>
                <a:cs typeface="Calibri"/>
              </a:rPr>
              <a:t>clocks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other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glowing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devices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toward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wall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bedtime.</a:t>
            </a:r>
            <a:endParaRPr sz="2000">
              <a:latin typeface="Calibri"/>
              <a:cs typeface="Calibri"/>
            </a:endParaRPr>
          </a:p>
          <a:p>
            <a:pPr marL="423545" indent="-258445">
              <a:lnSpc>
                <a:spcPct val="100000"/>
              </a:lnSpc>
              <a:buFont typeface="Wingdings"/>
              <a:buChar char=""/>
              <a:tabLst>
                <a:tab pos="423545" algn="l"/>
              </a:tabLst>
            </a:pPr>
            <a:r>
              <a:rPr sz="2000" dirty="0">
                <a:latin typeface="Calibri"/>
                <a:cs typeface="Calibri"/>
              </a:rPr>
              <a:t>Make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mealtime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gadget-</a:t>
            </a:r>
            <a:r>
              <a:rPr sz="2000" dirty="0">
                <a:latin typeface="Calibri"/>
                <a:cs typeface="Calibri"/>
              </a:rPr>
              <a:t>free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time.</a:t>
            </a:r>
            <a:endParaRPr sz="2000">
              <a:latin typeface="Calibri"/>
              <a:cs typeface="Calibri"/>
            </a:endParaRPr>
          </a:p>
          <a:p>
            <a:pPr marL="423545" indent="-258445">
              <a:lnSpc>
                <a:spcPct val="100000"/>
              </a:lnSpc>
              <a:buFont typeface="Wingdings"/>
              <a:buChar char=""/>
              <a:tabLst>
                <a:tab pos="423545" algn="l"/>
              </a:tabLst>
            </a:pPr>
            <a:r>
              <a:rPr sz="2000" dirty="0">
                <a:latin typeface="Calibri"/>
                <a:cs typeface="Calibri"/>
              </a:rPr>
              <a:t>Prioritize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real-</a:t>
            </a:r>
            <a:r>
              <a:rPr sz="2000" dirty="0">
                <a:latin typeface="Calibri"/>
                <a:cs typeface="Calibri"/>
              </a:rPr>
              <a:t>world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relationships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over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online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relationships.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95"/>
              </a:spcBef>
            </a:pP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CHECK</a:t>
            </a:r>
            <a:r>
              <a:rPr sz="2800" b="1" u="sng" spc="-3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OUT</a:t>
            </a:r>
            <a:r>
              <a:rPr sz="2800" b="1" u="sng" spc="-3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else</a:t>
            </a:r>
            <a:r>
              <a:rPr sz="2800" b="1" u="sng" spc="-3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you</a:t>
            </a:r>
            <a:r>
              <a:rPr sz="2800" b="1" u="sng" spc="-3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will</a:t>
            </a:r>
            <a:r>
              <a:rPr sz="2800" b="1" u="sng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be</a:t>
            </a:r>
            <a:r>
              <a:rPr sz="2800" b="1" u="sng" spc="-3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WIPED</a:t>
            </a:r>
            <a:r>
              <a:rPr sz="2800" b="1" u="sng" spc="-3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OUT:-</a:t>
            </a:r>
            <a:endParaRPr sz="2800">
              <a:latin typeface="Calibri"/>
              <a:cs typeface="Calibri"/>
            </a:endParaRPr>
          </a:p>
          <a:p>
            <a:pPr marL="355600" marR="153035" indent="-342900">
              <a:lnSpc>
                <a:spcPts val="2590"/>
              </a:lnSpc>
              <a:spcBef>
                <a:spcPts val="64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spc="-20" dirty="0">
                <a:latin typeface="Calibri"/>
                <a:cs typeface="Calibri"/>
              </a:rPr>
              <a:t>Technology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part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our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lives.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have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some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negative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effects, </a:t>
            </a:r>
            <a:r>
              <a:rPr sz="2400" dirty="0">
                <a:latin typeface="Calibri"/>
                <a:cs typeface="Calibri"/>
              </a:rPr>
              <a:t>but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it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also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offer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many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positive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benefits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play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important </a:t>
            </a:r>
            <a:r>
              <a:rPr sz="2400" dirty="0">
                <a:latin typeface="Calibri"/>
                <a:cs typeface="Calibri"/>
              </a:rPr>
              <a:t>role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education,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health,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general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welfare.</a:t>
            </a:r>
            <a:endParaRPr sz="2400">
              <a:latin typeface="Calibri"/>
              <a:cs typeface="Calibri"/>
            </a:endParaRPr>
          </a:p>
          <a:p>
            <a:pPr marL="355600" marR="243204" indent="-342900">
              <a:lnSpc>
                <a:spcPts val="259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Knowing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possible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negative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effects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help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take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steps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to </a:t>
            </a:r>
            <a:r>
              <a:rPr sz="2400" dirty="0">
                <a:latin typeface="Calibri"/>
                <a:cs typeface="Calibri"/>
              </a:rPr>
              <a:t>identify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minimize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them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so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that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still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enjoy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positive </a:t>
            </a:r>
            <a:r>
              <a:rPr sz="2400" dirty="0">
                <a:latin typeface="Calibri"/>
                <a:cs typeface="Calibri"/>
              </a:rPr>
              <a:t>aspects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technology.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486400" cy="2438400"/>
          </a:xfrm>
          <a:custGeom>
            <a:avLst/>
            <a:gdLst/>
            <a:ahLst/>
            <a:cxnLst/>
            <a:rect l="l" t="t" r="r" b="b"/>
            <a:pathLst>
              <a:path w="5486400" h="2438400">
                <a:moveTo>
                  <a:pt x="5486400" y="0"/>
                </a:moveTo>
                <a:lnTo>
                  <a:pt x="0" y="0"/>
                </a:lnTo>
                <a:lnTo>
                  <a:pt x="0" y="2438400"/>
                </a:lnTo>
                <a:lnTo>
                  <a:pt x="5486400" y="2438400"/>
                </a:lnTo>
                <a:lnTo>
                  <a:pt x="54864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14730" rIns="0" bIns="0" rtlCol="0">
            <a:spAutoFit/>
          </a:bodyPr>
          <a:lstStyle/>
          <a:p>
            <a:pPr marL="69850">
              <a:lnSpc>
                <a:spcPct val="100000"/>
              </a:lnSpc>
              <a:spcBef>
                <a:spcPts val="100"/>
              </a:spcBef>
            </a:pPr>
            <a:r>
              <a:rPr sz="4400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Technology</a:t>
            </a:r>
            <a:r>
              <a:rPr sz="4400" u="sng" spc="-9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4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&amp;</a:t>
            </a:r>
            <a:r>
              <a:rPr sz="4400" u="sng" spc="-9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44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Society:</a:t>
            </a:r>
            <a:endParaRPr sz="4400"/>
          </a:p>
        </p:txBody>
      </p:sp>
      <p:sp>
        <p:nvSpPr>
          <p:cNvPr id="4" name="object 4"/>
          <p:cNvSpPr/>
          <p:nvPr/>
        </p:nvSpPr>
        <p:spPr>
          <a:xfrm>
            <a:off x="0" y="2438400"/>
            <a:ext cx="9144000" cy="4419600"/>
          </a:xfrm>
          <a:custGeom>
            <a:avLst/>
            <a:gdLst/>
            <a:ahLst/>
            <a:cxnLst/>
            <a:rect l="l" t="t" r="r" b="b"/>
            <a:pathLst>
              <a:path w="9144000" h="4419600">
                <a:moveTo>
                  <a:pt x="9144000" y="0"/>
                </a:moveTo>
                <a:lnTo>
                  <a:pt x="0" y="0"/>
                </a:lnTo>
                <a:lnTo>
                  <a:pt x="0" y="4419600"/>
                </a:lnTo>
                <a:lnTo>
                  <a:pt x="9144000" y="4419600"/>
                </a:lnTo>
                <a:lnTo>
                  <a:pt x="9144000" y="0"/>
                </a:lnTo>
                <a:close/>
              </a:path>
            </a:pathLst>
          </a:custGeom>
          <a:solidFill>
            <a:srgbClr val="CC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8739" y="2453386"/>
            <a:ext cx="8722995" cy="4250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68630">
              <a:lnSpc>
                <a:spcPct val="100000"/>
              </a:lnSpc>
              <a:spcBef>
                <a:spcPts val="100"/>
              </a:spcBef>
            </a:pPr>
            <a:r>
              <a:rPr sz="2200" spc="-20" dirty="0">
                <a:latin typeface="Calibri"/>
                <a:cs typeface="Calibri"/>
              </a:rPr>
              <a:t>Technologies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whose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value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and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impact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arise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primarily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from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their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use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in </a:t>
            </a:r>
            <a:r>
              <a:rPr sz="2200" dirty="0">
                <a:latin typeface="Calibri"/>
                <a:cs typeface="Calibri"/>
              </a:rPr>
              <a:t>economic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and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social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sectors.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impacts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Information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Communication </a:t>
            </a:r>
            <a:r>
              <a:rPr sz="2200" spc="-25" dirty="0">
                <a:latin typeface="Calibri"/>
                <a:cs typeface="Calibri"/>
              </a:rPr>
              <a:t>Technology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(ICT)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are:</a:t>
            </a:r>
            <a:endParaRPr sz="22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530"/>
              </a:spcBef>
              <a:buFont typeface="Arial MT"/>
              <a:buChar char="•"/>
              <a:tabLst>
                <a:tab pos="355600" algn="l"/>
              </a:tabLst>
            </a:pPr>
            <a:r>
              <a:rPr sz="2200" b="1" dirty="0">
                <a:latin typeface="Calibri"/>
                <a:cs typeface="Calibri"/>
              </a:rPr>
              <a:t>Economic</a:t>
            </a:r>
            <a:r>
              <a:rPr sz="2200" b="1" spc="-2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impacts:</a:t>
            </a:r>
            <a:r>
              <a:rPr sz="2200" b="1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It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include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globalization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production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goods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and </a:t>
            </a:r>
            <a:r>
              <a:rPr sz="2200" dirty="0">
                <a:latin typeface="Calibri"/>
                <a:cs typeface="Calibri"/>
              </a:rPr>
              <a:t>services,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changes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international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trade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and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distribution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network,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changes </a:t>
            </a:r>
            <a:r>
              <a:rPr sz="2200" dirty="0">
                <a:latin typeface="Calibri"/>
                <a:cs typeface="Calibri"/>
              </a:rPr>
              <a:t>in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pattern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consumption,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virtualization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some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products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and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behaviors </a:t>
            </a:r>
            <a:r>
              <a:rPr sz="2200" dirty="0">
                <a:latin typeface="Calibri"/>
                <a:cs typeface="Calibri"/>
              </a:rPr>
              <a:t>and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growing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importance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ICT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sector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within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world.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economic </a:t>
            </a:r>
            <a:r>
              <a:rPr sz="2200" dirty="0">
                <a:latin typeface="Calibri"/>
                <a:cs typeface="Calibri"/>
              </a:rPr>
              <a:t>benefit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include</a:t>
            </a:r>
            <a:endParaRPr sz="22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530"/>
              </a:spcBef>
              <a:tabLst>
                <a:tab pos="755015" algn="l"/>
              </a:tabLst>
            </a:pPr>
            <a:r>
              <a:rPr sz="2200" spc="-50" dirty="0">
                <a:solidFill>
                  <a:srgbClr val="0000FF"/>
                </a:solidFill>
                <a:latin typeface="Arial MT"/>
                <a:cs typeface="Arial MT"/>
              </a:rPr>
              <a:t>–</a:t>
            </a:r>
            <a:r>
              <a:rPr sz="2200" dirty="0">
                <a:solidFill>
                  <a:srgbClr val="0000FF"/>
                </a:solidFill>
                <a:latin typeface="Arial MT"/>
                <a:cs typeface="Arial MT"/>
              </a:rPr>
              <a:t>	</a:t>
            </a:r>
            <a:r>
              <a:rPr sz="2200" b="1" dirty="0">
                <a:solidFill>
                  <a:srgbClr val="0000FF"/>
                </a:solidFill>
                <a:latin typeface="Calibri"/>
                <a:cs typeface="Calibri"/>
              </a:rPr>
              <a:t>Secure</a:t>
            </a:r>
            <a:r>
              <a:rPr sz="2200" b="1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00FF"/>
                </a:solidFill>
                <a:latin typeface="Calibri"/>
                <a:cs typeface="Calibri"/>
              </a:rPr>
              <a:t>transactions,</a:t>
            </a:r>
            <a:r>
              <a:rPr sz="2200" b="1" spc="-5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00FF"/>
                </a:solidFill>
                <a:latin typeface="Calibri"/>
                <a:cs typeface="Calibri"/>
              </a:rPr>
              <a:t>Ease</a:t>
            </a:r>
            <a:r>
              <a:rPr sz="2200" b="1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00FF"/>
                </a:solidFill>
                <a:latin typeface="Calibri"/>
                <a:cs typeface="Calibri"/>
              </a:rPr>
              <a:t>of</a:t>
            </a:r>
            <a:r>
              <a:rPr sz="2200" b="1" spc="-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b="1" spc="-20" dirty="0">
                <a:solidFill>
                  <a:srgbClr val="0000FF"/>
                </a:solidFill>
                <a:latin typeface="Calibri"/>
                <a:cs typeface="Calibri"/>
              </a:rPr>
              <a:t>availability,</a:t>
            </a:r>
            <a:r>
              <a:rPr sz="2200" b="1" spc="-7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00FF"/>
                </a:solidFill>
                <a:latin typeface="Calibri"/>
                <a:cs typeface="Calibri"/>
              </a:rPr>
              <a:t>Net</a:t>
            </a:r>
            <a:r>
              <a:rPr sz="2200" b="1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00FF"/>
                </a:solidFill>
                <a:latin typeface="Calibri"/>
                <a:cs typeface="Calibri"/>
              </a:rPr>
              <a:t>banking,</a:t>
            </a:r>
            <a:r>
              <a:rPr sz="2200" b="1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00FF"/>
                </a:solidFill>
                <a:latin typeface="Calibri"/>
                <a:cs typeface="Calibri"/>
              </a:rPr>
              <a:t>Global</a:t>
            </a:r>
            <a:r>
              <a:rPr sz="2200" b="1" spc="-6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00FF"/>
                </a:solidFill>
                <a:latin typeface="Calibri"/>
                <a:cs typeface="Calibri"/>
              </a:rPr>
              <a:t>market</a:t>
            </a:r>
            <a:endParaRPr sz="2200">
              <a:latin typeface="Calibri"/>
              <a:cs typeface="Calibri"/>
            </a:endParaRPr>
          </a:p>
          <a:p>
            <a:pPr marL="355600" marR="212090" indent="-342900">
              <a:lnSpc>
                <a:spcPct val="100000"/>
              </a:lnSpc>
              <a:spcBef>
                <a:spcPts val="525"/>
              </a:spcBef>
              <a:buFont typeface="Arial MT"/>
              <a:buChar char="•"/>
              <a:tabLst>
                <a:tab pos="355600" algn="l"/>
              </a:tabLst>
            </a:pPr>
            <a:r>
              <a:rPr sz="2200" b="1" dirty="0">
                <a:latin typeface="Calibri"/>
                <a:cs typeface="Calibri"/>
              </a:rPr>
              <a:t>Social</a:t>
            </a:r>
            <a:r>
              <a:rPr sz="2200" b="1" spc="-5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impact</a:t>
            </a:r>
            <a:r>
              <a:rPr sz="2200" b="1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include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mass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market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access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to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increased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information resources,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enhanced,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new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pattern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work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and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human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settlement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and </a:t>
            </a:r>
            <a:r>
              <a:rPr sz="2200" dirty="0">
                <a:latin typeface="Calibri"/>
                <a:cs typeface="Calibri"/>
              </a:rPr>
              <a:t>changes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relationships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between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government,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citizen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and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state.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0" y="0"/>
            <a:ext cx="3657600" cy="243840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57200"/>
            <a:ext cx="3195287" cy="248500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9144000" cy="2974975"/>
            <a:chOff x="0" y="0"/>
            <a:chExt cx="9144000" cy="297497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43600" y="543960"/>
              <a:ext cx="3187947" cy="243041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9144000" cy="72694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7104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00"/>
              </a:spcBef>
            </a:pPr>
            <a:r>
              <a:rPr sz="2800" u="sng" dirty="0">
                <a:uFill>
                  <a:solidFill>
                    <a:srgbClr val="000000"/>
                  </a:solidFill>
                </a:uFill>
              </a:rPr>
              <a:t>GENDER</a:t>
            </a:r>
            <a:r>
              <a:rPr sz="2800" u="sng" spc="-55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</a:rPr>
              <a:t>ISSUES</a:t>
            </a:r>
            <a:r>
              <a:rPr sz="2800" u="sng" spc="-6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</a:rPr>
              <a:t>WHILE</a:t>
            </a:r>
            <a:r>
              <a:rPr sz="2800" u="sng" spc="-5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2800" u="sng" spc="-10" dirty="0">
                <a:uFill>
                  <a:solidFill>
                    <a:srgbClr val="000000"/>
                  </a:solidFill>
                </a:uFill>
              </a:rPr>
              <a:t>TEACHING</a:t>
            </a:r>
            <a:r>
              <a:rPr sz="2800" u="sng" spc="-4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</a:rPr>
              <a:t>AND</a:t>
            </a:r>
            <a:r>
              <a:rPr sz="2800" u="sng" spc="-5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</a:rPr>
              <a:t>USING</a:t>
            </a:r>
            <a:r>
              <a:rPr sz="2800" u="sng" spc="-55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2800" u="sng" spc="-10" dirty="0">
                <a:uFill>
                  <a:solidFill>
                    <a:srgbClr val="000000"/>
                  </a:solidFill>
                </a:uFill>
              </a:rPr>
              <a:t>COMPUTERS</a:t>
            </a:r>
            <a:endParaRPr sz="2800"/>
          </a:p>
        </p:txBody>
      </p:sp>
      <p:grpSp>
        <p:nvGrpSpPr>
          <p:cNvPr id="7" name="object 7"/>
          <p:cNvGrpSpPr/>
          <p:nvPr/>
        </p:nvGrpSpPr>
        <p:grpSpPr>
          <a:xfrm>
            <a:off x="-4762" y="533400"/>
            <a:ext cx="9153525" cy="6253480"/>
            <a:chOff x="-4762" y="533400"/>
            <a:chExt cx="9153525" cy="625348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00400" y="533400"/>
              <a:ext cx="2895600" cy="240880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28600" y="3733800"/>
              <a:ext cx="8763000" cy="3048000"/>
            </a:xfrm>
            <a:custGeom>
              <a:avLst/>
              <a:gdLst/>
              <a:ahLst/>
              <a:cxnLst/>
              <a:rect l="l" t="t" r="r" b="b"/>
              <a:pathLst>
                <a:path w="8763000" h="3048000">
                  <a:moveTo>
                    <a:pt x="0" y="3048000"/>
                  </a:moveTo>
                  <a:lnTo>
                    <a:pt x="8763000" y="3048000"/>
                  </a:lnTo>
                  <a:lnTo>
                    <a:pt x="8763000" y="0"/>
                  </a:lnTo>
                  <a:lnTo>
                    <a:pt x="0" y="0"/>
                  </a:lnTo>
                  <a:lnTo>
                    <a:pt x="0" y="304800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28600" y="3673220"/>
              <a:ext cx="8763000" cy="3108960"/>
            </a:xfrm>
            <a:custGeom>
              <a:avLst/>
              <a:gdLst/>
              <a:ahLst/>
              <a:cxnLst/>
              <a:rect l="l" t="t" r="r" b="b"/>
              <a:pathLst>
                <a:path w="8763000" h="3108959">
                  <a:moveTo>
                    <a:pt x="0" y="3108579"/>
                  </a:moveTo>
                  <a:lnTo>
                    <a:pt x="8763000" y="3108579"/>
                  </a:lnTo>
                  <a:lnTo>
                    <a:pt x="8763000" y="0"/>
                  </a:lnTo>
                  <a:lnTo>
                    <a:pt x="0" y="0"/>
                  </a:lnTo>
                  <a:lnTo>
                    <a:pt x="0" y="3108579"/>
                  </a:lnTo>
                  <a:close/>
                </a:path>
              </a:pathLst>
            </a:custGeom>
            <a:ln w="9524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2895600"/>
              <a:ext cx="9144000" cy="838200"/>
            </a:xfrm>
            <a:custGeom>
              <a:avLst/>
              <a:gdLst/>
              <a:ahLst/>
              <a:cxnLst/>
              <a:rect l="l" t="t" r="r" b="b"/>
              <a:pathLst>
                <a:path w="9144000" h="838200">
                  <a:moveTo>
                    <a:pt x="9144000" y="0"/>
                  </a:moveTo>
                  <a:lnTo>
                    <a:pt x="0" y="0"/>
                  </a:lnTo>
                  <a:lnTo>
                    <a:pt x="0" y="838200"/>
                  </a:lnTo>
                  <a:lnTo>
                    <a:pt x="9144000" y="8382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BD4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2895600"/>
              <a:ext cx="9144000" cy="838200"/>
            </a:xfrm>
            <a:custGeom>
              <a:avLst/>
              <a:gdLst/>
              <a:ahLst/>
              <a:cxnLst/>
              <a:rect l="l" t="t" r="r" b="b"/>
              <a:pathLst>
                <a:path w="9144000" h="838200">
                  <a:moveTo>
                    <a:pt x="0" y="838200"/>
                  </a:moveTo>
                  <a:lnTo>
                    <a:pt x="9144000" y="838200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838200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739" y="2909061"/>
            <a:ext cx="8962390" cy="3790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There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are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several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Gender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specific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issues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which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must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addressed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and </a:t>
            </a:r>
            <a:r>
              <a:rPr sz="2400" spc="-10" dirty="0">
                <a:latin typeface="Calibri"/>
                <a:cs typeface="Calibri"/>
              </a:rPr>
              <a:t>taken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care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enforce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gender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equality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Computer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Science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education.</a:t>
            </a:r>
            <a:endParaRPr sz="24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340"/>
              </a:spcBef>
            </a:pP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Some</a:t>
            </a:r>
            <a:r>
              <a:rPr sz="2800" b="1" u="sng" spc="-3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Gender</a:t>
            </a:r>
            <a:r>
              <a:rPr sz="2800" b="1" u="sng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issues</a:t>
            </a:r>
            <a:r>
              <a:rPr sz="2800" b="1" u="sng" spc="-3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are:-</a:t>
            </a:r>
            <a:endParaRPr sz="2800">
              <a:latin typeface="Calibri"/>
              <a:cs typeface="Calibri"/>
            </a:endParaRPr>
          </a:p>
          <a:p>
            <a:pPr marL="584200" marR="916305" indent="-342900">
              <a:lnSpc>
                <a:spcPct val="100000"/>
              </a:lnSpc>
              <a:spcBef>
                <a:spcPts val="20"/>
              </a:spcBef>
              <a:buFont typeface="Wingdings"/>
              <a:buChar char=""/>
              <a:tabLst>
                <a:tab pos="584200" algn="l"/>
              </a:tabLst>
            </a:pPr>
            <a:r>
              <a:rPr sz="2400" b="1" dirty="0">
                <a:latin typeface="Calibri"/>
                <a:cs typeface="Calibri"/>
              </a:rPr>
              <a:t>Lack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representation(under representation)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Females</a:t>
            </a:r>
            <a:r>
              <a:rPr sz="2400" b="1" spc="-25" dirty="0">
                <a:latin typeface="Calibri"/>
                <a:cs typeface="Calibri"/>
              </a:rPr>
              <a:t> in </a:t>
            </a:r>
            <a:r>
              <a:rPr sz="2400" b="1" dirty="0">
                <a:latin typeface="Calibri"/>
                <a:cs typeface="Calibri"/>
              </a:rPr>
              <a:t>school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(less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no.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female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teachers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in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schools)</a:t>
            </a:r>
            <a:endParaRPr sz="2400">
              <a:latin typeface="Calibri"/>
              <a:cs typeface="Calibri"/>
            </a:endParaRPr>
          </a:p>
          <a:p>
            <a:pPr marL="583565" indent="-342265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583565" algn="l"/>
              </a:tabLst>
            </a:pPr>
            <a:r>
              <a:rPr sz="2400" dirty="0">
                <a:latin typeface="Calibri"/>
                <a:cs typeface="Calibri"/>
              </a:rPr>
              <a:t>Lack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motivation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interest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subject</a:t>
            </a:r>
            <a:endParaRPr sz="2400">
              <a:latin typeface="Calibri"/>
              <a:cs typeface="Calibri"/>
            </a:endParaRPr>
          </a:p>
          <a:p>
            <a:pPr marL="583565" indent="-342265">
              <a:lnSpc>
                <a:spcPct val="100000"/>
              </a:lnSpc>
              <a:buFont typeface="Wingdings"/>
              <a:buChar char=""/>
              <a:tabLst>
                <a:tab pos="583565" algn="l"/>
              </a:tabLst>
            </a:pPr>
            <a:r>
              <a:rPr sz="2400" dirty="0">
                <a:latin typeface="Calibri"/>
                <a:cs typeface="Calibri"/>
              </a:rPr>
              <a:t>Lack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Female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Role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models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/leaders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/personalities</a:t>
            </a:r>
            <a:endParaRPr sz="2400">
              <a:latin typeface="Calibri"/>
              <a:cs typeface="Calibri"/>
            </a:endParaRPr>
          </a:p>
          <a:p>
            <a:pPr marL="583565" indent="-342265">
              <a:lnSpc>
                <a:spcPct val="100000"/>
              </a:lnSpc>
              <a:buFont typeface="Wingdings"/>
              <a:buChar char=""/>
              <a:tabLst>
                <a:tab pos="583565" algn="l"/>
              </a:tabLst>
            </a:pPr>
            <a:r>
              <a:rPr sz="2400" dirty="0">
                <a:latin typeface="Calibri"/>
                <a:cs typeface="Calibri"/>
              </a:rPr>
              <a:t>Lack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encouragement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classroom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environment</a:t>
            </a:r>
            <a:endParaRPr sz="2400">
              <a:latin typeface="Calibri"/>
              <a:cs typeface="Calibri"/>
            </a:endParaRPr>
          </a:p>
          <a:p>
            <a:pPr marL="583565" indent="-342265">
              <a:lnSpc>
                <a:spcPct val="100000"/>
              </a:lnSpc>
              <a:buFont typeface="Wingdings"/>
              <a:buChar char=""/>
              <a:tabLst>
                <a:tab pos="583565" algn="l"/>
              </a:tabLst>
            </a:pPr>
            <a:r>
              <a:rPr sz="2400" spc="-10" dirty="0">
                <a:latin typeface="Calibri"/>
                <a:cs typeface="Calibri"/>
              </a:rPr>
              <a:t>Preconceived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notions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/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Gender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stereotypes/unconscious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bias</a:t>
            </a:r>
            <a:endParaRPr sz="2400">
              <a:latin typeface="Calibri"/>
              <a:cs typeface="Calibri"/>
            </a:endParaRPr>
          </a:p>
          <a:p>
            <a:pPr marL="583565" indent="-342265">
              <a:lnSpc>
                <a:spcPct val="100000"/>
              </a:lnSpc>
              <a:buFont typeface="Wingdings"/>
              <a:buChar char=""/>
              <a:tabLst>
                <a:tab pos="583565" algn="l"/>
              </a:tabLst>
            </a:pPr>
            <a:r>
              <a:rPr sz="2400" b="1" dirty="0">
                <a:latin typeface="Calibri"/>
                <a:cs typeface="Calibri"/>
              </a:rPr>
              <a:t>Lack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Girl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Friendly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Work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culture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274700"/>
            <a:ext cx="8229600" cy="1143000"/>
          </a:xfrm>
          <a:prstGeom prst="rect">
            <a:avLst/>
          </a:prstGeom>
          <a:solidFill>
            <a:srgbClr val="99FFCC"/>
          </a:solidFill>
        </p:spPr>
        <p:txBody>
          <a:bodyPr vert="horz" wrap="square" lIns="0" tIns="167005" rIns="0" bIns="0" rtlCol="0">
            <a:spAutoFit/>
          </a:bodyPr>
          <a:lstStyle/>
          <a:p>
            <a:pPr marL="190500">
              <a:lnSpc>
                <a:spcPct val="100000"/>
              </a:lnSpc>
              <a:spcBef>
                <a:spcPts val="1315"/>
              </a:spcBef>
            </a:pPr>
            <a:r>
              <a:rPr sz="4800" u="sng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</a:rPr>
              <a:t>SOLUTIONS</a:t>
            </a:r>
            <a:r>
              <a:rPr sz="4800" u="sng" spc="-130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</a:rPr>
              <a:t> </a:t>
            </a:r>
            <a:r>
              <a:rPr sz="4800" u="sng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</a:rPr>
              <a:t>TO</a:t>
            </a:r>
            <a:r>
              <a:rPr sz="4800" u="sng" spc="-140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</a:rPr>
              <a:t> </a:t>
            </a:r>
            <a:r>
              <a:rPr sz="4800" u="sng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</a:rPr>
              <a:t>GENDER</a:t>
            </a:r>
            <a:r>
              <a:rPr sz="4800" u="sng" spc="-135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</a:rPr>
              <a:t> </a:t>
            </a:r>
            <a:r>
              <a:rPr sz="4800" u="sng" spc="-10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</a:rPr>
              <a:t>ISSUES</a:t>
            </a:r>
            <a:endParaRPr sz="4800"/>
          </a:p>
        </p:txBody>
      </p:sp>
      <p:grpSp>
        <p:nvGrpSpPr>
          <p:cNvPr id="3" name="object 3"/>
          <p:cNvGrpSpPr/>
          <p:nvPr/>
        </p:nvGrpSpPr>
        <p:grpSpPr>
          <a:xfrm>
            <a:off x="452437" y="1595374"/>
            <a:ext cx="8239125" cy="4535805"/>
            <a:chOff x="452437" y="1595374"/>
            <a:chExt cx="8239125" cy="4535805"/>
          </a:xfrm>
        </p:grpSpPr>
        <p:sp>
          <p:nvSpPr>
            <p:cNvPr id="4" name="object 4"/>
            <p:cNvSpPr/>
            <p:nvPr/>
          </p:nvSpPr>
          <p:spPr>
            <a:xfrm>
              <a:off x="457200" y="1600136"/>
              <a:ext cx="8229600" cy="4526280"/>
            </a:xfrm>
            <a:custGeom>
              <a:avLst/>
              <a:gdLst/>
              <a:ahLst/>
              <a:cxnLst/>
              <a:rect l="l" t="t" r="r" b="b"/>
              <a:pathLst>
                <a:path w="8229600" h="4526280">
                  <a:moveTo>
                    <a:pt x="8229600" y="0"/>
                  </a:moveTo>
                  <a:lnTo>
                    <a:pt x="0" y="0"/>
                  </a:lnTo>
                  <a:lnTo>
                    <a:pt x="0" y="4526026"/>
                  </a:lnTo>
                  <a:lnTo>
                    <a:pt x="8229600" y="4526026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7200" y="1600136"/>
              <a:ext cx="8229600" cy="4526280"/>
            </a:xfrm>
            <a:custGeom>
              <a:avLst/>
              <a:gdLst/>
              <a:ahLst/>
              <a:cxnLst/>
              <a:rect l="l" t="t" r="r" b="b"/>
              <a:pathLst>
                <a:path w="8229600" h="4526280">
                  <a:moveTo>
                    <a:pt x="0" y="4526026"/>
                  </a:moveTo>
                  <a:lnTo>
                    <a:pt x="8229600" y="4526026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4526026"/>
                  </a:lnTo>
                  <a:close/>
                </a:path>
              </a:pathLst>
            </a:custGeom>
            <a:ln w="9524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35940" y="1563370"/>
            <a:ext cx="8066405" cy="414083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355600" marR="5080" indent="-342900">
              <a:lnSpc>
                <a:spcPts val="3240"/>
              </a:lnSpc>
              <a:spcBef>
                <a:spcPts val="505"/>
              </a:spcBef>
              <a:buFont typeface="Wingdings"/>
              <a:buChar char=""/>
              <a:tabLst>
                <a:tab pos="355600" algn="l"/>
                <a:tab pos="441325" algn="l"/>
              </a:tabLst>
            </a:pPr>
            <a:r>
              <a:rPr sz="3000" dirty="0">
                <a:latin typeface="Calibri"/>
                <a:cs typeface="Calibri"/>
              </a:rPr>
              <a:t>	</a:t>
            </a:r>
            <a:r>
              <a:rPr sz="3000" spc="-75" dirty="0">
                <a:latin typeface="Calibri"/>
                <a:cs typeface="Calibri"/>
              </a:rPr>
              <a:t>Take</a:t>
            </a:r>
            <a:r>
              <a:rPr sz="3000" spc="-9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initiatives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and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encourage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more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and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spc="-20" dirty="0">
                <a:latin typeface="Calibri"/>
                <a:cs typeface="Calibri"/>
              </a:rPr>
              <a:t>more </a:t>
            </a:r>
            <a:r>
              <a:rPr sz="3000" dirty="0">
                <a:latin typeface="Calibri"/>
                <a:cs typeface="Calibri"/>
              </a:rPr>
              <a:t>girls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to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take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up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the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subject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“Computer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Science”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as </a:t>
            </a:r>
            <a:r>
              <a:rPr sz="3000" dirty="0">
                <a:latin typeface="Calibri"/>
                <a:cs typeface="Calibri"/>
              </a:rPr>
              <a:t>their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main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subject.</a:t>
            </a:r>
            <a:endParaRPr sz="3000">
              <a:latin typeface="Calibri"/>
              <a:cs typeface="Calibri"/>
            </a:endParaRPr>
          </a:p>
          <a:p>
            <a:pPr marL="355600" marR="227329" indent="-342900">
              <a:lnSpc>
                <a:spcPts val="3240"/>
              </a:lnSpc>
              <a:spcBef>
                <a:spcPts val="720"/>
              </a:spcBef>
              <a:buFont typeface="Wingdings"/>
              <a:buChar char=""/>
              <a:tabLst>
                <a:tab pos="355600" algn="l"/>
                <a:tab pos="441325" algn="l"/>
              </a:tabLst>
            </a:pPr>
            <a:r>
              <a:rPr sz="3000" dirty="0">
                <a:latin typeface="Calibri"/>
                <a:cs typeface="Calibri"/>
              </a:rPr>
              <a:t>	In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Computer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Labs,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give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more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chance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to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girls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to </a:t>
            </a:r>
            <a:r>
              <a:rPr sz="3000" dirty="0">
                <a:latin typeface="Calibri"/>
                <a:cs typeface="Calibri"/>
              </a:rPr>
              <a:t>work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on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computers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by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avoiding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Gender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biasness</a:t>
            </a:r>
            <a:endParaRPr sz="3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315"/>
              </a:spcBef>
              <a:buFont typeface="Wingdings"/>
              <a:buChar char=""/>
              <a:tabLst>
                <a:tab pos="354965" algn="l"/>
              </a:tabLst>
            </a:pPr>
            <a:r>
              <a:rPr sz="3000" dirty="0">
                <a:latin typeface="Calibri"/>
                <a:cs typeface="Calibri"/>
              </a:rPr>
              <a:t>Use</a:t>
            </a:r>
            <a:r>
              <a:rPr sz="3000" spc="-3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Gender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neutral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language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in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school</a:t>
            </a:r>
            <a:endParaRPr sz="3000">
              <a:latin typeface="Calibri"/>
              <a:cs typeface="Calibri"/>
            </a:endParaRPr>
          </a:p>
          <a:p>
            <a:pPr marL="355600" marR="844550" indent="-342900">
              <a:lnSpc>
                <a:spcPts val="3240"/>
              </a:lnSpc>
              <a:spcBef>
                <a:spcPts val="770"/>
              </a:spcBef>
              <a:buFont typeface="Wingdings"/>
              <a:buChar char=""/>
              <a:tabLst>
                <a:tab pos="355600" algn="l"/>
              </a:tabLst>
            </a:pPr>
            <a:r>
              <a:rPr sz="3000" spc="-10" dirty="0">
                <a:latin typeface="Calibri"/>
                <a:cs typeface="Calibri"/>
              </a:rPr>
              <a:t>Representation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of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Females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in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every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field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and </a:t>
            </a:r>
            <a:r>
              <a:rPr sz="3000" dirty="0">
                <a:latin typeface="Calibri"/>
                <a:cs typeface="Calibri"/>
              </a:rPr>
              <a:t>encouraging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them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to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take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interest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in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IT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field</a:t>
            </a:r>
            <a:endParaRPr sz="3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310"/>
              </a:spcBef>
              <a:buFont typeface="Wingdings"/>
              <a:buChar char=""/>
              <a:tabLst>
                <a:tab pos="354965" algn="l"/>
              </a:tabLst>
            </a:pPr>
            <a:r>
              <a:rPr sz="3000" dirty="0">
                <a:latin typeface="Calibri"/>
                <a:cs typeface="Calibri"/>
              </a:rPr>
              <a:t>Motivate</a:t>
            </a:r>
            <a:r>
              <a:rPr sz="3000" spc="-9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girls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to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become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role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models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in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IT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field.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0" y="1752600"/>
            <a:ext cx="9067800" cy="5105400"/>
          </a:xfrm>
          <a:custGeom>
            <a:avLst/>
            <a:gdLst/>
            <a:ahLst/>
            <a:cxnLst/>
            <a:rect l="l" t="t" r="r" b="b"/>
            <a:pathLst>
              <a:path w="9067800" h="5105400">
                <a:moveTo>
                  <a:pt x="9067800" y="0"/>
                </a:moveTo>
                <a:lnTo>
                  <a:pt x="0" y="0"/>
                </a:lnTo>
                <a:lnTo>
                  <a:pt x="0" y="5105400"/>
                </a:lnTo>
                <a:lnTo>
                  <a:pt x="9067800" y="5105400"/>
                </a:lnTo>
                <a:lnTo>
                  <a:pt x="9067800" y="0"/>
                </a:lnTo>
                <a:close/>
              </a:path>
            </a:pathLst>
          </a:custGeom>
          <a:solidFill>
            <a:srgbClr val="FFF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54939" y="888407"/>
            <a:ext cx="8886190" cy="5512435"/>
          </a:xfrm>
          <a:prstGeom prst="rect">
            <a:avLst/>
          </a:prstGeom>
        </p:spPr>
        <p:txBody>
          <a:bodyPr vert="horz" wrap="square" lIns="0" tIns="235585" rIns="0" bIns="0" rtlCol="0">
            <a:spAutoFit/>
          </a:bodyPr>
          <a:lstStyle/>
          <a:p>
            <a:pPr marL="474980">
              <a:lnSpc>
                <a:spcPct val="100000"/>
              </a:lnSpc>
              <a:spcBef>
                <a:spcPts val="1855"/>
              </a:spcBef>
            </a:pPr>
            <a:r>
              <a:rPr sz="3200" b="1" i="1" u="sng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What</a:t>
            </a:r>
            <a:r>
              <a:rPr sz="3200" b="1" i="1" u="sng" spc="-5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 </a:t>
            </a:r>
            <a:r>
              <a:rPr sz="3200" b="1" i="1" u="sng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you</a:t>
            </a:r>
            <a:r>
              <a:rPr sz="3200" b="1" i="1" u="sng" spc="-6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 </a:t>
            </a:r>
            <a:r>
              <a:rPr sz="3200" b="1" i="1" u="sng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should</a:t>
            </a:r>
            <a:r>
              <a:rPr sz="3200" b="1" i="1" u="sng" spc="-6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 </a:t>
            </a:r>
            <a:r>
              <a:rPr sz="3200" b="1" i="1" u="sng" spc="8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do-</a:t>
            </a:r>
            <a:r>
              <a:rPr sz="3200" b="1" i="1" u="sng" spc="-5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 </a:t>
            </a:r>
            <a:r>
              <a:rPr sz="3200" b="1" i="1" u="sng" spc="-17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USAGE</a:t>
            </a:r>
            <a:r>
              <a:rPr sz="3200" b="1" i="1" u="sng" spc="-5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 </a:t>
            </a:r>
            <a:r>
              <a:rPr sz="3200" b="1" i="1" u="sng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RULES</a:t>
            </a:r>
            <a:endParaRPr sz="3200">
              <a:latin typeface="Verdana"/>
              <a:cs typeface="Verdana"/>
            </a:endParaRPr>
          </a:p>
          <a:p>
            <a:pPr marL="469265" indent="-456565">
              <a:lnSpc>
                <a:spcPct val="100000"/>
              </a:lnSpc>
              <a:spcBef>
                <a:spcPts val="1315"/>
              </a:spcBef>
              <a:buAutoNum type="romanLcPeriod"/>
              <a:tabLst>
                <a:tab pos="469265" algn="l"/>
              </a:tabLst>
            </a:pPr>
            <a:r>
              <a:rPr sz="2400" b="1" dirty="0">
                <a:latin typeface="Calibri"/>
                <a:cs typeface="Calibri"/>
              </a:rPr>
              <a:t>Be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Authentic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/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honest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(</a:t>
            </a:r>
            <a:r>
              <a:rPr sz="2400" i="1" spc="-5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Have</a:t>
            </a:r>
            <a:r>
              <a:rPr sz="2400" i="1" spc="-5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honest</a:t>
            </a:r>
            <a:r>
              <a:rPr sz="2400" i="1" spc="-5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and</a:t>
            </a:r>
            <a:r>
              <a:rPr sz="2400" i="1" spc="-4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clear</a:t>
            </a:r>
            <a:r>
              <a:rPr sz="2400" i="1" spc="-5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views,</a:t>
            </a:r>
            <a:r>
              <a:rPr sz="2400" i="1" spc="-5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don’t</a:t>
            </a:r>
            <a:r>
              <a:rPr sz="2400" i="1" spc="-50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boast)</a:t>
            </a:r>
            <a:endParaRPr sz="24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575"/>
              </a:spcBef>
              <a:buAutoNum type="romanLcPeriod"/>
              <a:tabLst>
                <a:tab pos="469265" algn="l"/>
              </a:tabLst>
            </a:pPr>
            <a:r>
              <a:rPr sz="2400" b="1" dirty="0">
                <a:latin typeface="Calibri"/>
                <a:cs typeface="Calibri"/>
              </a:rPr>
              <a:t>Use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disclaimer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i="1" spc="-25" dirty="0">
                <a:latin typeface="Calibri"/>
                <a:cs typeface="Calibri"/>
              </a:rPr>
              <a:t>(Your</a:t>
            </a:r>
            <a:r>
              <a:rPr sz="2400" i="1" spc="-5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personal</a:t>
            </a:r>
            <a:r>
              <a:rPr sz="2400" i="1" spc="-3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views</a:t>
            </a:r>
            <a:r>
              <a:rPr sz="2400" i="1" spc="-6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are</a:t>
            </a:r>
            <a:r>
              <a:rPr sz="2400" i="1" spc="-50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yours)</a:t>
            </a:r>
            <a:endParaRPr sz="24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575"/>
              </a:spcBef>
              <a:buAutoNum type="romanLcPeriod"/>
              <a:tabLst>
                <a:tab pos="469265" algn="l"/>
              </a:tabLst>
            </a:pPr>
            <a:r>
              <a:rPr sz="2400" b="1" dirty="0">
                <a:latin typeface="Calibri"/>
                <a:cs typeface="Calibri"/>
              </a:rPr>
              <a:t>Don’t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pick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Fights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Online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350" i="1" dirty="0">
                <a:latin typeface="Calibri"/>
                <a:cs typeface="Calibri"/>
              </a:rPr>
              <a:t>(Constructive</a:t>
            </a:r>
            <a:r>
              <a:rPr sz="2350" i="1" spc="-50" dirty="0">
                <a:latin typeface="Calibri"/>
                <a:cs typeface="Calibri"/>
              </a:rPr>
              <a:t> </a:t>
            </a:r>
            <a:r>
              <a:rPr sz="2350" i="1" dirty="0">
                <a:latin typeface="Calibri"/>
                <a:cs typeface="Calibri"/>
              </a:rPr>
              <a:t>posts</a:t>
            </a:r>
            <a:r>
              <a:rPr sz="2350" i="1" spc="-65" dirty="0">
                <a:latin typeface="Calibri"/>
                <a:cs typeface="Calibri"/>
              </a:rPr>
              <a:t> </a:t>
            </a:r>
            <a:r>
              <a:rPr sz="2350" i="1" dirty="0">
                <a:latin typeface="Calibri"/>
                <a:cs typeface="Calibri"/>
              </a:rPr>
              <a:t>by</a:t>
            </a:r>
            <a:r>
              <a:rPr sz="2350" i="1" spc="-50" dirty="0">
                <a:latin typeface="Calibri"/>
                <a:cs typeface="Calibri"/>
              </a:rPr>
              <a:t> </a:t>
            </a:r>
            <a:r>
              <a:rPr sz="2350" i="1" dirty="0">
                <a:latin typeface="Calibri"/>
                <a:cs typeface="Calibri"/>
              </a:rPr>
              <a:t>choosing</a:t>
            </a:r>
            <a:r>
              <a:rPr sz="2350" i="1" spc="-50" dirty="0">
                <a:latin typeface="Calibri"/>
                <a:cs typeface="Calibri"/>
              </a:rPr>
              <a:t> </a:t>
            </a:r>
            <a:r>
              <a:rPr sz="2350" i="1" dirty="0">
                <a:latin typeface="Calibri"/>
                <a:cs typeface="Calibri"/>
              </a:rPr>
              <a:t>right</a:t>
            </a:r>
            <a:r>
              <a:rPr sz="2350" i="1" spc="-50" dirty="0">
                <a:latin typeface="Calibri"/>
                <a:cs typeface="Calibri"/>
              </a:rPr>
              <a:t> </a:t>
            </a:r>
            <a:r>
              <a:rPr sz="2350" i="1" spc="-10" dirty="0">
                <a:latin typeface="Calibri"/>
                <a:cs typeface="Calibri"/>
              </a:rPr>
              <a:t>words)</a:t>
            </a:r>
            <a:endParaRPr sz="235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575"/>
              </a:spcBef>
              <a:buAutoNum type="romanLcPeriod"/>
              <a:tabLst>
                <a:tab pos="469265" algn="l"/>
              </a:tabLst>
            </a:pPr>
            <a:r>
              <a:rPr sz="2400" b="1" dirty="0">
                <a:latin typeface="Calibri"/>
                <a:cs typeface="Calibri"/>
              </a:rPr>
              <a:t>Don’t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Use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Fake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Names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or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Pseudonyms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(</a:t>
            </a:r>
            <a:r>
              <a:rPr sz="2400" i="1" dirty="0">
                <a:latin typeface="Calibri"/>
                <a:cs typeface="Calibri"/>
              </a:rPr>
              <a:t>Be</a:t>
            </a:r>
            <a:r>
              <a:rPr sz="2400" i="1" spc="-50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yourself)</a:t>
            </a:r>
            <a:endParaRPr sz="24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580"/>
              </a:spcBef>
              <a:buAutoNum type="romanLcPeriod"/>
              <a:tabLst>
                <a:tab pos="469265" algn="l"/>
              </a:tabLst>
            </a:pPr>
            <a:r>
              <a:rPr sz="2400" b="1" dirty="0">
                <a:latin typeface="Calibri"/>
                <a:cs typeface="Calibri"/>
              </a:rPr>
              <a:t>Protect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your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Identity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(NEVER</a:t>
            </a:r>
            <a:r>
              <a:rPr sz="2400" i="1" spc="-7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provide</a:t>
            </a:r>
            <a:r>
              <a:rPr sz="2400" i="1" spc="-5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your</a:t>
            </a:r>
            <a:r>
              <a:rPr sz="2400" i="1" spc="-6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full</a:t>
            </a:r>
            <a:r>
              <a:rPr sz="2400" i="1" spc="-6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name</a:t>
            </a:r>
            <a:r>
              <a:rPr sz="2400" i="1" spc="-6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,</a:t>
            </a:r>
            <a:r>
              <a:rPr sz="2400" i="1" spc="-65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parents’</a:t>
            </a:r>
            <a:endParaRPr sz="24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</a:pPr>
            <a:r>
              <a:rPr sz="2400" i="1" dirty="0">
                <a:latin typeface="Calibri"/>
                <a:cs typeface="Calibri"/>
              </a:rPr>
              <a:t>details,</a:t>
            </a:r>
            <a:r>
              <a:rPr sz="2400" i="1" spc="-8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phone</a:t>
            </a:r>
            <a:r>
              <a:rPr sz="2400" i="1" spc="-8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no.,</a:t>
            </a:r>
            <a:r>
              <a:rPr sz="2400" i="1" spc="-8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address</a:t>
            </a:r>
            <a:r>
              <a:rPr sz="2400" i="1" spc="-75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online)</a:t>
            </a:r>
            <a:endParaRPr sz="24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575"/>
              </a:spcBef>
              <a:buAutoNum type="romanLcPeriod" startAt="6"/>
              <a:tabLst>
                <a:tab pos="469265" algn="l"/>
              </a:tabLst>
            </a:pPr>
            <a:r>
              <a:rPr sz="2400" b="1" dirty="0">
                <a:latin typeface="Calibri"/>
                <a:cs typeface="Calibri"/>
              </a:rPr>
              <a:t>Does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your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information/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Post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pass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Publicity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50" dirty="0">
                <a:latin typeface="Calibri"/>
                <a:cs typeface="Calibri"/>
              </a:rPr>
              <a:t>Test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50" dirty="0">
                <a:latin typeface="Calibri"/>
                <a:cs typeface="Calibri"/>
              </a:rPr>
              <a:t>?</a:t>
            </a:r>
            <a:endParaRPr sz="2400">
              <a:latin typeface="Calibri"/>
              <a:cs typeface="Calibri"/>
            </a:endParaRPr>
          </a:p>
          <a:p>
            <a:pPr marL="466725" indent="-454025">
              <a:lnSpc>
                <a:spcPct val="100000"/>
              </a:lnSpc>
              <a:spcBef>
                <a:spcPts val="575"/>
              </a:spcBef>
              <a:buAutoNum type="romanLcPeriod" startAt="6"/>
              <a:tabLst>
                <a:tab pos="466725" algn="l"/>
              </a:tabLst>
            </a:pPr>
            <a:r>
              <a:rPr sz="2400" b="1" dirty="0">
                <a:latin typeface="Calibri"/>
                <a:cs typeface="Calibri"/>
              </a:rPr>
              <a:t>Respect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your</a:t>
            </a:r>
            <a:r>
              <a:rPr sz="2400" b="1" spc="-9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audience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(No</a:t>
            </a:r>
            <a:r>
              <a:rPr sz="2400" i="1" spc="-85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slangs/obscenity/insults)</a:t>
            </a:r>
            <a:endParaRPr sz="2400">
              <a:latin typeface="Calibri"/>
              <a:cs typeface="Calibri"/>
            </a:endParaRPr>
          </a:p>
          <a:p>
            <a:pPr marL="467995" indent="-461645">
              <a:lnSpc>
                <a:spcPct val="100000"/>
              </a:lnSpc>
              <a:spcBef>
                <a:spcPts val="580"/>
              </a:spcBef>
              <a:buAutoNum type="romanLcPeriod" startAt="6"/>
              <a:tabLst>
                <a:tab pos="467995" algn="l"/>
              </a:tabLst>
            </a:pPr>
            <a:r>
              <a:rPr sz="2400" b="1" dirty="0">
                <a:latin typeface="Calibri"/>
                <a:cs typeface="Calibri"/>
              </a:rPr>
              <a:t>Respect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other’s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Sentiments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(Respect</a:t>
            </a:r>
            <a:r>
              <a:rPr sz="2400" i="1" spc="-8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others’</a:t>
            </a:r>
            <a:r>
              <a:rPr sz="2400" i="1" spc="-7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privacy</a:t>
            </a:r>
            <a:r>
              <a:rPr sz="2400" i="1" spc="-7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and</a:t>
            </a:r>
            <a:r>
              <a:rPr sz="2400" i="1" spc="-85" dirty="0">
                <a:latin typeface="Calibri"/>
                <a:cs typeface="Calibri"/>
              </a:rPr>
              <a:t> </a:t>
            </a:r>
            <a:r>
              <a:rPr sz="2400" i="1" spc="-25" dirty="0">
                <a:latin typeface="Calibri"/>
                <a:cs typeface="Calibri"/>
              </a:rPr>
              <a:t>be</a:t>
            </a:r>
            <a:endParaRPr sz="24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</a:pPr>
            <a:r>
              <a:rPr sz="2400" i="1" spc="-10" dirty="0">
                <a:latin typeface="Calibri"/>
                <a:cs typeface="Calibri"/>
              </a:rPr>
              <a:t>considerate</a:t>
            </a:r>
            <a:r>
              <a:rPr sz="2400" i="1" spc="-5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to</a:t>
            </a:r>
            <a:r>
              <a:rPr sz="2400" i="1" spc="-5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sensitive</a:t>
            </a:r>
            <a:r>
              <a:rPr sz="2400" i="1" spc="-55" dirty="0">
                <a:latin typeface="Calibri"/>
                <a:cs typeface="Calibri"/>
              </a:rPr>
              <a:t> </a:t>
            </a:r>
            <a:r>
              <a:rPr sz="2400" i="1" spc="-25" dirty="0">
                <a:latin typeface="Calibri"/>
                <a:cs typeface="Calibri"/>
              </a:rPr>
              <a:t>topics-</a:t>
            </a:r>
            <a:r>
              <a:rPr sz="2400" i="1" dirty="0">
                <a:latin typeface="Calibri"/>
                <a:cs typeface="Calibri"/>
              </a:rPr>
              <a:t>Politics,</a:t>
            </a:r>
            <a:r>
              <a:rPr sz="2400" i="1" spc="-50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Religion)</a:t>
            </a:r>
            <a:endParaRPr sz="24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575"/>
              </a:spcBef>
              <a:buAutoNum type="romanLcPeriod" startAt="9"/>
              <a:tabLst>
                <a:tab pos="469265" algn="l"/>
              </a:tabLst>
            </a:pPr>
            <a:r>
              <a:rPr sz="2400" b="1" dirty="0">
                <a:latin typeface="Calibri"/>
                <a:cs typeface="Calibri"/>
              </a:rPr>
              <a:t>Monitor</a:t>
            </a:r>
            <a:r>
              <a:rPr sz="2400" b="1" spc="-10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comments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(Review</a:t>
            </a:r>
            <a:r>
              <a:rPr sz="2400" i="1" spc="-8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and</a:t>
            </a:r>
            <a:r>
              <a:rPr sz="2400" i="1" spc="-8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approve</a:t>
            </a:r>
            <a:r>
              <a:rPr sz="2400" i="1" spc="-75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comments)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2384" y="304812"/>
            <a:ext cx="8859520" cy="708025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1270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00"/>
              </a:spcBef>
            </a:pPr>
            <a:r>
              <a:rPr sz="4000" u="sng" dirty="0">
                <a:uFill>
                  <a:solidFill>
                    <a:srgbClr val="000000"/>
                  </a:solidFill>
                </a:uFill>
              </a:rPr>
              <a:t>NET</a:t>
            </a:r>
            <a:r>
              <a:rPr sz="4000" u="sng" spc="-75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4000" u="sng" dirty="0">
                <a:uFill>
                  <a:solidFill>
                    <a:srgbClr val="000000"/>
                  </a:solidFill>
                </a:uFill>
              </a:rPr>
              <a:t>AND</a:t>
            </a:r>
            <a:r>
              <a:rPr sz="4000" u="sng" spc="-75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4000" u="sng" spc="-20" dirty="0">
                <a:uFill>
                  <a:solidFill>
                    <a:srgbClr val="000000"/>
                  </a:solidFill>
                </a:uFill>
              </a:rPr>
              <a:t>COMMUNICATION</a:t>
            </a:r>
            <a:r>
              <a:rPr sz="4000" u="sng" spc="-10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4000" u="sng" spc="-10" dirty="0">
                <a:uFill>
                  <a:solidFill>
                    <a:srgbClr val="000000"/>
                  </a:solidFill>
                </a:uFill>
              </a:rPr>
              <a:t>ETIQUETTES</a:t>
            </a:r>
            <a:endParaRPr sz="400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200" y="0"/>
            <a:ext cx="9067800" cy="3048000"/>
            <a:chOff x="76200" y="0"/>
            <a:chExt cx="9067800" cy="304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200" y="228600"/>
              <a:ext cx="8991600" cy="28194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6200" y="0"/>
              <a:ext cx="9067800" cy="1143000"/>
            </a:xfrm>
            <a:custGeom>
              <a:avLst/>
              <a:gdLst/>
              <a:ahLst/>
              <a:cxnLst/>
              <a:rect l="l" t="t" r="r" b="b"/>
              <a:pathLst>
                <a:path w="9067800" h="1143000">
                  <a:moveTo>
                    <a:pt x="0" y="0"/>
                  </a:moveTo>
                  <a:lnTo>
                    <a:pt x="0" y="1143000"/>
                  </a:lnTo>
                  <a:lnTo>
                    <a:pt x="9067800" y="1143000"/>
                  </a:lnTo>
                  <a:lnTo>
                    <a:pt x="9067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9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0527" rIns="0" bIns="0" rtlCol="0">
            <a:spAutoFit/>
          </a:bodyPr>
          <a:lstStyle/>
          <a:p>
            <a:pPr marL="2643505" marR="5080" indent="-2042160">
              <a:lnSpc>
                <a:spcPct val="100000"/>
              </a:lnSpc>
              <a:spcBef>
                <a:spcPts val="100"/>
              </a:spcBef>
            </a:pPr>
            <a:r>
              <a:rPr dirty="0"/>
              <a:t>DISABILITY</a:t>
            </a:r>
            <a:r>
              <a:rPr spc="-120" dirty="0"/>
              <a:t> </a:t>
            </a:r>
            <a:r>
              <a:rPr dirty="0"/>
              <a:t>ISSUES</a:t>
            </a:r>
            <a:r>
              <a:rPr spc="-135" dirty="0"/>
              <a:t> </a:t>
            </a:r>
            <a:r>
              <a:rPr dirty="0"/>
              <a:t>WHILE</a:t>
            </a:r>
            <a:r>
              <a:rPr spc="-120" dirty="0"/>
              <a:t> </a:t>
            </a:r>
            <a:r>
              <a:rPr spc="-10" dirty="0"/>
              <a:t>TEACHING</a:t>
            </a:r>
            <a:r>
              <a:rPr spc="-130" dirty="0"/>
              <a:t> </a:t>
            </a:r>
            <a:r>
              <a:rPr spc="-25" dirty="0"/>
              <a:t>AND </a:t>
            </a:r>
            <a:r>
              <a:rPr dirty="0"/>
              <a:t>USING</a:t>
            </a:r>
            <a:r>
              <a:rPr spc="-125" dirty="0"/>
              <a:t> </a:t>
            </a:r>
            <a:r>
              <a:rPr spc="-10" dirty="0"/>
              <a:t>COMPUTERS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52400" y="3048000"/>
            <a:ext cx="8839200" cy="2000885"/>
          </a:xfrm>
          <a:prstGeom prst="rect">
            <a:avLst/>
          </a:prstGeom>
          <a:solidFill>
            <a:srgbClr val="FFFF99"/>
          </a:solidFill>
          <a:ln w="57150">
            <a:solidFill>
              <a:srgbClr val="C00000"/>
            </a:solidFill>
          </a:ln>
        </p:spPr>
        <p:txBody>
          <a:bodyPr vert="horz" wrap="square" lIns="0" tIns="2603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04"/>
              </a:spcBef>
            </a:pPr>
            <a:r>
              <a:rPr sz="24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Some</a:t>
            </a:r>
            <a:r>
              <a:rPr sz="2400" b="1" u="sng" spc="-7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disability</a:t>
            </a:r>
            <a:r>
              <a:rPr sz="2400" b="1" u="sng" spc="-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issues</a:t>
            </a:r>
            <a:r>
              <a:rPr sz="2400" b="1" u="sng" spc="-6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are:-</a:t>
            </a:r>
            <a:endParaRPr sz="2400">
              <a:latin typeface="Calibri"/>
              <a:cs typeface="Calibri"/>
            </a:endParaRPr>
          </a:p>
          <a:p>
            <a:pPr marL="434340" marR="118110" indent="-342900">
              <a:lnSpc>
                <a:spcPct val="100000"/>
              </a:lnSpc>
              <a:spcBef>
                <a:spcPts val="25"/>
              </a:spcBef>
              <a:buFont typeface="Wingdings"/>
              <a:buChar char=""/>
              <a:tabLst>
                <a:tab pos="434340" algn="l"/>
              </a:tabLst>
            </a:pPr>
            <a:r>
              <a:rPr sz="2000" spc="-10" dirty="0">
                <a:latin typeface="Calibri"/>
                <a:cs typeface="Calibri"/>
              </a:rPr>
              <a:t>Unavailability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proper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teaching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aids/materials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teach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disabled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students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(such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braille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keyboards,monitors,printers,screen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readers,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hearing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aids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etc.)</a:t>
            </a:r>
            <a:endParaRPr sz="2000">
              <a:latin typeface="Calibri"/>
              <a:cs typeface="Calibri"/>
            </a:endParaRPr>
          </a:p>
          <a:p>
            <a:pPr marL="433705" indent="-34290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433705" algn="l"/>
              </a:tabLst>
            </a:pPr>
            <a:r>
              <a:rPr sz="2000" dirty="0">
                <a:latin typeface="Calibri"/>
                <a:cs typeface="Calibri"/>
              </a:rPr>
              <a:t>Lack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special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needs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teachers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teach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train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differently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abled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students-</a:t>
            </a:r>
            <a:endParaRPr sz="2000">
              <a:latin typeface="Calibri"/>
              <a:cs typeface="Calibri"/>
            </a:endParaRPr>
          </a:p>
          <a:p>
            <a:pPr marL="43434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specialized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editors,voice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assistant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softwares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etc.</a:t>
            </a:r>
            <a:endParaRPr sz="2000">
              <a:latin typeface="Calibri"/>
              <a:cs typeface="Calibri"/>
            </a:endParaRPr>
          </a:p>
          <a:p>
            <a:pPr marL="433705" indent="-342900">
              <a:lnSpc>
                <a:spcPct val="100000"/>
              </a:lnSpc>
              <a:buFont typeface="Wingdings"/>
              <a:buChar char=""/>
              <a:tabLst>
                <a:tab pos="433705" algn="l"/>
              </a:tabLst>
            </a:pPr>
            <a:r>
              <a:rPr sz="2000" dirty="0">
                <a:latin typeface="Calibri"/>
                <a:cs typeface="Calibri"/>
              </a:rPr>
              <a:t>Lack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supporting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curriculums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school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7625" y="5152964"/>
            <a:ext cx="9048750" cy="1626870"/>
            <a:chOff x="47625" y="5152964"/>
            <a:chExt cx="9048750" cy="1626870"/>
          </a:xfrm>
        </p:grpSpPr>
        <p:sp>
          <p:nvSpPr>
            <p:cNvPr id="8" name="object 8"/>
            <p:cNvSpPr/>
            <p:nvPr/>
          </p:nvSpPr>
          <p:spPr>
            <a:xfrm>
              <a:off x="76200" y="5181539"/>
              <a:ext cx="8991600" cy="1569720"/>
            </a:xfrm>
            <a:custGeom>
              <a:avLst/>
              <a:gdLst/>
              <a:ahLst/>
              <a:cxnLst/>
              <a:rect l="l" t="t" r="r" b="b"/>
              <a:pathLst>
                <a:path w="8991600" h="1569720">
                  <a:moveTo>
                    <a:pt x="8991600" y="0"/>
                  </a:moveTo>
                  <a:lnTo>
                    <a:pt x="0" y="0"/>
                  </a:lnTo>
                  <a:lnTo>
                    <a:pt x="0" y="1569720"/>
                  </a:lnTo>
                  <a:lnTo>
                    <a:pt x="8991600" y="1569720"/>
                  </a:lnTo>
                  <a:lnTo>
                    <a:pt x="8991600" y="0"/>
                  </a:lnTo>
                  <a:close/>
                </a:path>
              </a:pathLst>
            </a:custGeom>
            <a:solidFill>
              <a:srgbClr val="CC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200" y="5181539"/>
              <a:ext cx="8991600" cy="1569720"/>
            </a:xfrm>
            <a:custGeom>
              <a:avLst/>
              <a:gdLst/>
              <a:ahLst/>
              <a:cxnLst/>
              <a:rect l="l" t="t" r="r" b="b"/>
              <a:pathLst>
                <a:path w="8991600" h="1569720">
                  <a:moveTo>
                    <a:pt x="0" y="1569720"/>
                  </a:moveTo>
                  <a:lnTo>
                    <a:pt x="8991600" y="1569720"/>
                  </a:lnTo>
                  <a:lnTo>
                    <a:pt x="8991600" y="0"/>
                  </a:lnTo>
                  <a:lnTo>
                    <a:pt x="0" y="0"/>
                  </a:lnTo>
                  <a:lnTo>
                    <a:pt x="0" y="1569720"/>
                  </a:lnTo>
                  <a:close/>
                </a:path>
              </a:pathLst>
            </a:custGeom>
            <a:ln w="57150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54939" y="5195316"/>
            <a:ext cx="8817610" cy="1494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u="sng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Solutions</a:t>
            </a:r>
            <a:r>
              <a:rPr sz="2400" b="1" u="sng" spc="-60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to</a:t>
            </a:r>
            <a:r>
              <a:rPr sz="2400" b="1" u="sng" spc="-50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disability</a:t>
            </a:r>
            <a:r>
              <a:rPr sz="2400" b="1" u="sng" spc="-60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issues</a:t>
            </a:r>
            <a:r>
              <a:rPr sz="2400" b="1" u="sng" spc="-45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are:-</a:t>
            </a:r>
            <a:endParaRPr sz="2400">
              <a:latin typeface="Calibri"/>
              <a:cs typeface="Calibri"/>
            </a:endParaRPr>
          </a:p>
          <a:p>
            <a:pPr marL="297815" indent="-285115">
              <a:lnSpc>
                <a:spcPct val="100000"/>
              </a:lnSpc>
              <a:spcBef>
                <a:spcPts val="40"/>
              </a:spcBef>
              <a:buFont typeface="Wingdings"/>
              <a:buChar char=""/>
              <a:tabLst>
                <a:tab pos="297815" algn="l"/>
              </a:tabLst>
            </a:pPr>
            <a:r>
              <a:rPr sz="1800" dirty="0">
                <a:latin typeface="Calibri"/>
                <a:cs typeface="Calibri"/>
              </a:rPr>
              <a:t>School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must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equipped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with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necessary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assistivetools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software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teaching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materials</a:t>
            </a:r>
            <a:endParaRPr sz="1800">
              <a:latin typeface="Calibri"/>
              <a:cs typeface="Calibri"/>
            </a:endParaRPr>
          </a:p>
          <a:p>
            <a:pPr marL="297815" indent="-285115">
              <a:lnSpc>
                <a:spcPct val="100000"/>
              </a:lnSpc>
              <a:buFont typeface="Wingdings"/>
              <a:buChar char=""/>
              <a:tabLst>
                <a:tab pos="297815" algn="l"/>
              </a:tabLst>
            </a:pPr>
            <a:r>
              <a:rPr sz="1800" dirty="0">
                <a:latin typeface="Calibri"/>
                <a:cs typeface="Calibri"/>
              </a:rPr>
              <a:t>Specially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Trained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teachers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must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appointed</a:t>
            </a:r>
            <a:endParaRPr sz="1800">
              <a:latin typeface="Calibri"/>
              <a:cs typeface="Calibri"/>
            </a:endParaRPr>
          </a:p>
          <a:p>
            <a:pPr marL="297815" indent="-285115">
              <a:lnSpc>
                <a:spcPct val="100000"/>
              </a:lnSpc>
              <a:buFont typeface="Wingdings"/>
              <a:buChar char=""/>
              <a:tabLst>
                <a:tab pos="297815" algn="l"/>
              </a:tabLst>
            </a:pPr>
            <a:r>
              <a:rPr sz="1800" dirty="0">
                <a:latin typeface="Calibri"/>
                <a:cs typeface="Calibri"/>
              </a:rPr>
              <a:t>Curriculums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must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framed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carefully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by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keeping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mind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specially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abled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students.</a:t>
            </a:r>
            <a:endParaRPr sz="1800">
              <a:latin typeface="Calibri"/>
              <a:cs typeface="Calibri"/>
            </a:endParaRPr>
          </a:p>
          <a:p>
            <a:pPr marL="297815" indent="-285115">
              <a:lnSpc>
                <a:spcPct val="100000"/>
              </a:lnSpc>
              <a:buFont typeface="Wingdings"/>
              <a:buChar char=""/>
              <a:tabLst>
                <a:tab pos="297815" algn="l"/>
              </a:tabLst>
            </a:pPr>
            <a:r>
              <a:rPr sz="1800" dirty="0">
                <a:latin typeface="Calibri"/>
                <a:cs typeface="Calibri"/>
              </a:rPr>
              <a:t>Inclusive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education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must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promoted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classrooms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9860" y="187706"/>
            <a:ext cx="630491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u="sng" spc="-10" dirty="0">
                <a:uFill>
                  <a:solidFill>
                    <a:srgbClr val="000000"/>
                  </a:solidFill>
                </a:uFill>
              </a:rPr>
              <a:t>Bibliograhy</a:t>
            </a:r>
            <a:r>
              <a:rPr sz="4400" u="sng" spc="-11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4400" u="sng" dirty="0">
                <a:uFill>
                  <a:solidFill>
                    <a:srgbClr val="000000"/>
                  </a:solidFill>
                </a:uFill>
              </a:rPr>
              <a:t>and</a:t>
            </a:r>
            <a:r>
              <a:rPr sz="4400" u="sng" spc="-125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4400" u="sng" spc="-10" dirty="0">
                <a:uFill>
                  <a:solidFill>
                    <a:srgbClr val="000000"/>
                  </a:solidFill>
                </a:uFill>
              </a:rPr>
              <a:t>References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980897"/>
            <a:ext cx="7586980" cy="499173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65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spc="-10" dirty="0">
                <a:latin typeface="Calibri"/>
                <a:cs typeface="Calibri"/>
              </a:rPr>
              <a:t>Google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spc="-10" dirty="0">
                <a:latin typeface="Calibri"/>
                <a:cs typeface="Calibri"/>
              </a:rPr>
              <a:t>Wikipedia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spc="-10" dirty="0">
                <a:latin typeface="Calibri"/>
                <a:cs typeface="Calibri"/>
              </a:rPr>
              <a:t>Quora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spc="-10" dirty="0">
                <a:latin typeface="Calibri"/>
                <a:cs typeface="Calibri"/>
              </a:rPr>
              <a:t>geektogeeks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b="1" dirty="0">
                <a:latin typeface="Calibri"/>
                <a:cs typeface="Calibri"/>
              </a:rPr>
              <a:t>Book:</a:t>
            </a:r>
            <a:r>
              <a:rPr sz="3200" b="1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XI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Computer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Science</a:t>
            </a:r>
            <a:endParaRPr sz="3200">
              <a:latin typeface="Calibri"/>
              <a:cs typeface="Calibri"/>
            </a:endParaRPr>
          </a:p>
          <a:p>
            <a:pPr marL="755650" marR="5080" lvl="1" indent="-285750">
              <a:lnSpc>
                <a:spcPct val="100000"/>
              </a:lnSpc>
              <a:spcBef>
                <a:spcPts val="700"/>
              </a:spcBef>
              <a:buChar char="–"/>
              <a:tabLst>
                <a:tab pos="755650" algn="l"/>
                <a:tab pos="836294" algn="l"/>
              </a:tabLst>
            </a:pPr>
            <a:r>
              <a:rPr sz="2800" dirty="0">
                <a:latin typeface="Arial MT"/>
                <a:cs typeface="Arial MT"/>
              </a:rPr>
              <a:t>	</a:t>
            </a:r>
            <a:r>
              <a:rPr sz="2800" dirty="0">
                <a:latin typeface="Calibri"/>
                <a:cs typeface="Calibri"/>
              </a:rPr>
              <a:t>By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Sumita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Arora,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Dhanpat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Rai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Publication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2020 </a:t>
            </a:r>
            <a:r>
              <a:rPr sz="2800" spc="-10" dirty="0">
                <a:latin typeface="Calibri"/>
                <a:cs typeface="Calibri"/>
              </a:rPr>
              <a:t>Edition</a:t>
            </a:r>
            <a:endParaRPr sz="2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45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b="1" dirty="0">
                <a:latin typeface="Calibri"/>
                <a:cs typeface="Calibri"/>
              </a:rPr>
              <a:t>Book:</a:t>
            </a:r>
            <a:r>
              <a:rPr sz="3200" b="1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XI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Computer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Science</a:t>
            </a:r>
            <a:endParaRPr sz="3200">
              <a:latin typeface="Calibri"/>
              <a:cs typeface="Calibri"/>
            </a:endParaRPr>
          </a:p>
          <a:p>
            <a:pPr marL="836294" lvl="1" indent="-366395">
              <a:lnSpc>
                <a:spcPct val="100000"/>
              </a:lnSpc>
              <a:spcBef>
                <a:spcPts val="700"/>
              </a:spcBef>
              <a:buFont typeface="Arial MT"/>
              <a:buChar char="–"/>
              <a:tabLst>
                <a:tab pos="836294" algn="l"/>
              </a:tabLst>
            </a:pPr>
            <a:r>
              <a:rPr sz="2800" dirty="0">
                <a:latin typeface="Calibri"/>
                <a:cs typeface="Calibri"/>
              </a:rPr>
              <a:t>By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Kips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Publication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2021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Edition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45934"/>
          </a:xfrm>
          <a:custGeom>
            <a:avLst/>
            <a:gdLst/>
            <a:ahLst/>
            <a:cxnLst/>
            <a:rect l="l" t="t" r="r" b="b"/>
            <a:pathLst>
              <a:path w="9144000" h="6845934">
                <a:moveTo>
                  <a:pt x="0" y="6845906"/>
                </a:moveTo>
                <a:lnTo>
                  <a:pt x="9144000" y="6845906"/>
                </a:lnTo>
                <a:lnTo>
                  <a:pt x="9144000" y="0"/>
                </a:lnTo>
                <a:lnTo>
                  <a:pt x="0" y="0"/>
                </a:lnTo>
                <a:lnTo>
                  <a:pt x="0" y="68459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7304" y="5994652"/>
            <a:ext cx="8186166" cy="86334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97051" y="6066790"/>
            <a:ext cx="76098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i="1" spc="-200" dirty="0">
                <a:solidFill>
                  <a:srgbClr val="00AF50"/>
                </a:solidFill>
                <a:latin typeface="Calibri"/>
                <a:cs typeface="Calibri"/>
              </a:rPr>
              <a:t>Stay</a:t>
            </a:r>
            <a:r>
              <a:rPr sz="3600" b="1" i="1" spc="-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3600" b="1" i="1" spc="-275" dirty="0">
                <a:solidFill>
                  <a:srgbClr val="00AF50"/>
                </a:solidFill>
                <a:latin typeface="Calibri"/>
                <a:cs typeface="Calibri"/>
              </a:rPr>
              <a:t>safe.</a:t>
            </a:r>
            <a:r>
              <a:rPr sz="3600" b="1" i="1" spc="-2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3600" b="1" i="1" spc="-200" dirty="0">
                <a:solidFill>
                  <a:srgbClr val="00AF50"/>
                </a:solidFill>
                <a:latin typeface="Calibri"/>
                <a:cs typeface="Calibri"/>
              </a:rPr>
              <a:t>Stay</a:t>
            </a:r>
            <a:r>
              <a:rPr sz="3600" b="1" i="1" spc="-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3600" b="1" i="1" spc="-330" dirty="0">
                <a:solidFill>
                  <a:srgbClr val="00AF50"/>
                </a:solidFill>
                <a:latin typeface="Calibri"/>
                <a:cs typeface="Calibri"/>
              </a:rPr>
              <a:t>aware.</a:t>
            </a:r>
            <a:r>
              <a:rPr sz="3600" b="1" i="1" spc="-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3600" b="1" i="1" spc="-200" dirty="0">
                <a:solidFill>
                  <a:srgbClr val="00AF50"/>
                </a:solidFill>
                <a:latin typeface="Calibri"/>
                <a:cs typeface="Calibri"/>
              </a:rPr>
              <a:t>Stay</a:t>
            </a:r>
            <a:r>
              <a:rPr sz="3600" b="1" i="1" spc="-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3600" b="1" i="1" spc="-275" dirty="0">
                <a:solidFill>
                  <a:srgbClr val="00AF50"/>
                </a:solidFill>
                <a:latin typeface="Calibri"/>
                <a:cs typeface="Calibri"/>
              </a:rPr>
              <a:t>healthy.</a:t>
            </a:r>
            <a:r>
              <a:rPr sz="3600" b="1" i="1" spc="-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3600" b="1" i="1" spc="-200" dirty="0">
                <a:solidFill>
                  <a:srgbClr val="00AF50"/>
                </a:solidFill>
                <a:latin typeface="Calibri"/>
                <a:cs typeface="Calibri"/>
              </a:rPr>
              <a:t>Stay</a:t>
            </a:r>
            <a:r>
              <a:rPr sz="3600" b="1" i="1" spc="-2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3600" b="1" i="1" spc="-175" dirty="0">
                <a:solidFill>
                  <a:srgbClr val="00AF50"/>
                </a:solidFill>
                <a:latin typeface="Calibri"/>
                <a:cs typeface="Calibri"/>
              </a:rPr>
              <a:t>alert.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2849" y="214325"/>
            <a:ext cx="8929751" cy="571500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0825" cy="6858000"/>
            <a:chOff x="0" y="0"/>
            <a:chExt cx="914082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0825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77083" y="2157983"/>
              <a:ext cx="3632454" cy="47929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94482" y="2857500"/>
              <a:ext cx="2871977" cy="4831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72183" y="3555491"/>
              <a:ext cx="5416295" cy="48996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48321" y="3577590"/>
              <a:ext cx="421385" cy="45034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52192" y="2133600"/>
              <a:ext cx="3630929" cy="47726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69970" y="2832735"/>
              <a:ext cx="2870073" cy="48158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47800" y="3530727"/>
              <a:ext cx="5414264" cy="48882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123303" y="3552825"/>
              <a:ext cx="421005" cy="448945"/>
            </a:xfrm>
            <a:custGeom>
              <a:avLst/>
              <a:gdLst/>
              <a:ahLst/>
              <a:cxnLst/>
              <a:rect l="l" t="t" r="r" b="b"/>
              <a:pathLst>
                <a:path w="421004" h="448945">
                  <a:moveTo>
                    <a:pt x="210185" y="0"/>
                  </a:moveTo>
                  <a:lnTo>
                    <a:pt x="168173" y="4117"/>
                  </a:lnTo>
                  <a:lnTo>
                    <a:pt x="129385" y="16462"/>
                  </a:lnTo>
                  <a:lnTo>
                    <a:pt x="93824" y="37022"/>
                  </a:lnTo>
                  <a:lnTo>
                    <a:pt x="61595" y="65658"/>
                  </a:lnTo>
                  <a:lnTo>
                    <a:pt x="34601" y="100339"/>
                  </a:lnTo>
                  <a:lnTo>
                    <a:pt x="15383" y="138287"/>
                  </a:lnTo>
                  <a:lnTo>
                    <a:pt x="4523" y="177172"/>
                  </a:lnTo>
                  <a:lnTo>
                    <a:pt x="0" y="224408"/>
                  </a:lnTo>
                  <a:lnTo>
                    <a:pt x="3853" y="269196"/>
                  </a:lnTo>
                  <a:lnTo>
                    <a:pt x="15398" y="310578"/>
                  </a:lnTo>
                  <a:lnTo>
                    <a:pt x="34611" y="348531"/>
                  </a:lnTo>
                  <a:lnTo>
                    <a:pt x="61468" y="383031"/>
                  </a:lnTo>
                  <a:lnTo>
                    <a:pt x="93831" y="411775"/>
                  </a:lnTo>
                  <a:lnTo>
                    <a:pt x="129397" y="432292"/>
                  </a:lnTo>
                  <a:lnTo>
                    <a:pt x="168177" y="444593"/>
                  </a:lnTo>
                  <a:lnTo>
                    <a:pt x="210185" y="448691"/>
                  </a:lnTo>
                  <a:lnTo>
                    <a:pt x="251989" y="444593"/>
                  </a:lnTo>
                  <a:lnTo>
                    <a:pt x="252129" y="444593"/>
                  </a:lnTo>
                  <a:lnTo>
                    <a:pt x="290773" y="432292"/>
                  </a:lnTo>
                  <a:lnTo>
                    <a:pt x="326353" y="411775"/>
                  </a:lnTo>
                  <a:lnTo>
                    <a:pt x="329180" y="409320"/>
                  </a:lnTo>
                  <a:lnTo>
                    <a:pt x="210185" y="409320"/>
                  </a:lnTo>
                  <a:lnTo>
                    <a:pt x="175607" y="405941"/>
                  </a:lnTo>
                  <a:lnTo>
                    <a:pt x="114405" y="378942"/>
                  </a:lnTo>
                  <a:lnTo>
                    <a:pt x="65587" y="326870"/>
                  </a:lnTo>
                  <a:lnTo>
                    <a:pt x="40251" y="261441"/>
                  </a:lnTo>
                  <a:lnTo>
                    <a:pt x="37083" y="224536"/>
                  </a:lnTo>
                  <a:lnTo>
                    <a:pt x="40175" y="188481"/>
                  </a:lnTo>
                  <a:lnTo>
                    <a:pt x="40246" y="187648"/>
                  </a:lnTo>
                  <a:lnTo>
                    <a:pt x="53130" y="146813"/>
                  </a:lnTo>
                  <a:lnTo>
                    <a:pt x="87784" y="93725"/>
                  </a:lnTo>
                  <a:lnTo>
                    <a:pt x="143768" y="52927"/>
                  </a:lnTo>
                  <a:lnTo>
                    <a:pt x="210185" y="39370"/>
                  </a:lnTo>
                  <a:lnTo>
                    <a:pt x="329163" y="39370"/>
                  </a:lnTo>
                  <a:lnTo>
                    <a:pt x="326520" y="37022"/>
                  </a:lnTo>
                  <a:lnTo>
                    <a:pt x="290925" y="16462"/>
                  </a:lnTo>
                  <a:lnTo>
                    <a:pt x="252138" y="4117"/>
                  </a:lnTo>
                  <a:lnTo>
                    <a:pt x="210185" y="0"/>
                  </a:lnTo>
                  <a:close/>
                </a:path>
                <a:path w="421004" h="448945">
                  <a:moveTo>
                    <a:pt x="329163" y="39370"/>
                  </a:moveTo>
                  <a:lnTo>
                    <a:pt x="210185" y="39370"/>
                  </a:lnTo>
                  <a:lnTo>
                    <a:pt x="244709" y="42755"/>
                  </a:lnTo>
                  <a:lnTo>
                    <a:pt x="276637" y="52927"/>
                  </a:lnTo>
                  <a:lnTo>
                    <a:pt x="332613" y="93725"/>
                  </a:lnTo>
                  <a:lnTo>
                    <a:pt x="370728" y="153558"/>
                  </a:lnTo>
                  <a:lnTo>
                    <a:pt x="383402" y="224408"/>
                  </a:lnTo>
                  <a:lnTo>
                    <a:pt x="383413" y="224536"/>
                  </a:lnTo>
                  <a:lnTo>
                    <a:pt x="380240" y="261441"/>
                  </a:lnTo>
                  <a:lnTo>
                    <a:pt x="357799" y="321056"/>
                  </a:lnTo>
                  <a:lnTo>
                    <a:pt x="332596" y="355345"/>
                  </a:lnTo>
                  <a:lnTo>
                    <a:pt x="276651" y="395811"/>
                  </a:lnTo>
                  <a:lnTo>
                    <a:pt x="210185" y="409320"/>
                  </a:lnTo>
                  <a:lnTo>
                    <a:pt x="329180" y="409320"/>
                  </a:lnTo>
                  <a:lnTo>
                    <a:pt x="358759" y="383031"/>
                  </a:lnTo>
                  <a:lnTo>
                    <a:pt x="385734" y="348531"/>
                  </a:lnTo>
                  <a:lnTo>
                    <a:pt x="405025" y="310578"/>
                  </a:lnTo>
                  <a:lnTo>
                    <a:pt x="416620" y="269196"/>
                  </a:lnTo>
                  <a:lnTo>
                    <a:pt x="420486" y="224536"/>
                  </a:lnTo>
                  <a:lnTo>
                    <a:pt x="420497" y="224408"/>
                  </a:lnTo>
                  <a:lnTo>
                    <a:pt x="416641" y="179639"/>
                  </a:lnTo>
                  <a:lnTo>
                    <a:pt x="405082" y="138287"/>
                  </a:lnTo>
                  <a:lnTo>
                    <a:pt x="385831" y="100339"/>
                  </a:lnTo>
                  <a:lnTo>
                    <a:pt x="358901" y="65786"/>
                  </a:lnTo>
                  <a:lnTo>
                    <a:pt x="329163" y="39370"/>
                  </a:lnTo>
                  <a:close/>
                </a:path>
                <a:path w="421004" h="448945">
                  <a:moveTo>
                    <a:pt x="110617" y="230631"/>
                  </a:moveTo>
                  <a:lnTo>
                    <a:pt x="84581" y="230631"/>
                  </a:lnTo>
                  <a:lnTo>
                    <a:pt x="89309" y="261441"/>
                  </a:lnTo>
                  <a:lnTo>
                    <a:pt x="89415" y="262135"/>
                  </a:lnTo>
                  <a:lnTo>
                    <a:pt x="109227" y="312999"/>
                  </a:lnTo>
                  <a:lnTo>
                    <a:pt x="142087" y="347600"/>
                  </a:lnTo>
                  <a:lnTo>
                    <a:pt x="185088" y="364988"/>
                  </a:lnTo>
                  <a:lnTo>
                    <a:pt x="210185" y="367156"/>
                  </a:lnTo>
                  <a:lnTo>
                    <a:pt x="235283" y="364988"/>
                  </a:lnTo>
                  <a:lnTo>
                    <a:pt x="258000" y="358473"/>
                  </a:lnTo>
                  <a:lnTo>
                    <a:pt x="278336" y="347600"/>
                  </a:lnTo>
                  <a:lnTo>
                    <a:pt x="296291" y="332358"/>
                  </a:lnTo>
                  <a:lnTo>
                    <a:pt x="305057" y="321056"/>
                  </a:lnTo>
                  <a:lnTo>
                    <a:pt x="210185" y="321056"/>
                  </a:lnTo>
                  <a:lnTo>
                    <a:pt x="173821" y="315392"/>
                  </a:lnTo>
                  <a:lnTo>
                    <a:pt x="145113" y="298418"/>
                  </a:lnTo>
                  <a:lnTo>
                    <a:pt x="124049" y="270156"/>
                  </a:lnTo>
                  <a:lnTo>
                    <a:pt x="110617" y="230631"/>
                  </a:lnTo>
                  <a:close/>
                </a:path>
                <a:path w="421004" h="448945">
                  <a:moveTo>
                    <a:pt x="336169" y="230631"/>
                  </a:moveTo>
                  <a:lnTo>
                    <a:pt x="309879" y="230631"/>
                  </a:lnTo>
                  <a:lnTo>
                    <a:pt x="296427" y="270156"/>
                  </a:lnTo>
                  <a:lnTo>
                    <a:pt x="275320" y="298418"/>
                  </a:lnTo>
                  <a:lnTo>
                    <a:pt x="246568" y="315392"/>
                  </a:lnTo>
                  <a:lnTo>
                    <a:pt x="210185" y="321056"/>
                  </a:lnTo>
                  <a:lnTo>
                    <a:pt x="305057" y="321056"/>
                  </a:lnTo>
                  <a:lnTo>
                    <a:pt x="311306" y="312999"/>
                  </a:lnTo>
                  <a:lnTo>
                    <a:pt x="312533" y="310578"/>
                  </a:lnTo>
                  <a:lnTo>
                    <a:pt x="322992" y="289591"/>
                  </a:lnTo>
                  <a:lnTo>
                    <a:pt x="331291" y="262135"/>
                  </a:lnTo>
                  <a:lnTo>
                    <a:pt x="336169" y="230631"/>
                  </a:lnTo>
                  <a:close/>
                </a:path>
                <a:path w="421004" h="448945">
                  <a:moveTo>
                    <a:pt x="144906" y="114426"/>
                  </a:moveTo>
                  <a:lnTo>
                    <a:pt x="137179" y="115185"/>
                  </a:lnTo>
                  <a:lnTo>
                    <a:pt x="137319" y="115185"/>
                  </a:lnTo>
                  <a:lnTo>
                    <a:pt x="130319" y="117443"/>
                  </a:lnTo>
                  <a:lnTo>
                    <a:pt x="107295" y="153558"/>
                  </a:lnTo>
                  <a:lnTo>
                    <a:pt x="107188" y="154812"/>
                  </a:lnTo>
                  <a:lnTo>
                    <a:pt x="107876" y="162885"/>
                  </a:lnTo>
                  <a:lnTo>
                    <a:pt x="137308" y="194335"/>
                  </a:lnTo>
                  <a:lnTo>
                    <a:pt x="144906" y="195072"/>
                  </a:lnTo>
                  <a:lnTo>
                    <a:pt x="152506" y="194335"/>
                  </a:lnTo>
                  <a:lnTo>
                    <a:pt x="182420" y="162885"/>
                  </a:lnTo>
                  <a:lnTo>
                    <a:pt x="183133" y="154812"/>
                  </a:lnTo>
                  <a:lnTo>
                    <a:pt x="182443" y="146813"/>
                  </a:lnTo>
                  <a:lnTo>
                    <a:pt x="152600" y="115185"/>
                  </a:lnTo>
                  <a:lnTo>
                    <a:pt x="144906" y="114426"/>
                  </a:lnTo>
                  <a:close/>
                </a:path>
                <a:path w="421004" h="448945">
                  <a:moveTo>
                    <a:pt x="275336" y="114426"/>
                  </a:moveTo>
                  <a:lnTo>
                    <a:pt x="267661" y="115185"/>
                  </a:lnTo>
                  <a:lnTo>
                    <a:pt x="267800" y="115185"/>
                  </a:lnTo>
                  <a:lnTo>
                    <a:pt x="260778" y="117443"/>
                  </a:lnTo>
                  <a:lnTo>
                    <a:pt x="237473" y="153558"/>
                  </a:lnTo>
                  <a:lnTo>
                    <a:pt x="237363" y="154812"/>
                  </a:lnTo>
                  <a:lnTo>
                    <a:pt x="238073" y="162885"/>
                  </a:lnTo>
                  <a:lnTo>
                    <a:pt x="267809" y="194335"/>
                  </a:lnTo>
                  <a:lnTo>
                    <a:pt x="275336" y="195072"/>
                  </a:lnTo>
                  <a:lnTo>
                    <a:pt x="282986" y="194335"/>
                  </a:lnTo>
                  <a:lnTo>
                    <a:pt x="312704" y="162885"/>
                  </a:lnTo>
                  <a:lnTo>
                    <a:pt x="313436" y="154812"/>
                  </a:lnTo>
                  <a:lnTo>
                    <a:pt x="312725" y="146813"/>
                  </a:lnTo>
                  <a:lnTo>
                    <a:pt x="282954" y="115185"/>
                  </a:lnTo>
                  <a:lnTo>
                    <a:pt x="275336" y="114426"/>
                  </a:lnTo>
                  <a:close/>
                </a:path>
              </a:pathLst>
            </a:custGeom>
            <a:solidFill>
              <a:srgbClr val="9437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14400"/>
            <a:ext cx="9067800" cy="31242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5049" rIns="0" bIns="0" rtlCol="0">
            <a:spAutoFit/>
          </a:bodyPr>
          <a:lstStyle/>
          <a:p>
            <a:pPr marL="912494">
              <a:lnSpc>
                <a:spcPct val="100000"/>
              </a:lnSpc>
              <a:spcBef>
                <a:spcPts val="95"/>
              </a:spcBef>
            </a:pPr>
            <a:r>
              <a:rPr sz="4400" u="sng" spc="-3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SOCIAL</a:t>
            </a:r>
            <a:r>
              <a:rPr sz="4400" u="sng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400" u="sng" spc="-4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MEDIA</a:t>
            </a:r>
            <a:r>
              <a:rPr sz="4400" u="sng" spc="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400" u="sng" spc="-36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ETIQUETTES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4426" y="4130802"/>
            <a:ext cx="7915275" cy="26536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4400" b="1" u="sng" spc="-2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SAFELY</a:t>
            </a:r>
            <a:r>
              <a:rPr sz="4400" b="1" u="sng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400" b="1" u="sng" spc="-44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BROWSING</a:t>
            </a:r>
            <a:r>
              <a:rPr sz="4400" b="1" u="sng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400" b="1" u="sng" spc="-43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THE</a:t>
            </a:r>
            <a:r>
              <a:rPr sz="4400" b="1" u="sng" spc="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400" b="1" u="sng" spc="-44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WEB</a:t>
            </a:r>
            <a:endParaRPr sz="4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sz="3200" dirty="0">
                <a:latin typeface="Calibri"/>
                <a:cs typeface="Calibri"/>
              </a:rPr>
              <a:t>Are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you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posing/facing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online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dangers?</a:t>
            </a:r>
            <a:endParaRPr sz="3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How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will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you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avoid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these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dangers?</a:t>
            </a:r>
            <a:endParaRPr sz="32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How</a:t>
            </a:r>
            <a:r>
              <a:rPr sz="3200" spc="-1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to</a:t>
            </a:r>
            <a:r>
              <a:rPr sz="3200" spc="-1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virtually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behave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/conduct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yourself</a:t>
            </a:r>
            <a:r>
              <a:rPr sz="3200" spc="-1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while browsing</a:t>
            </a:r>
            <a:r>
              <a:rPr sz="3200" spc="-12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web?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00" y="533400"/>
            <a:ext cx="8991600" cy="55626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06298"/>
            <a:ext cx="8229600" cy="1417955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9835"/>
              </a:lnSpc>
            </a:pPr>
            <a:r>
              <a:rPr sz="8800" u="sng" spc="-12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CYBER</a:t>
            </a:r>
            <a:r>
              <a:rPr sz="8800" u="sng" spc="-16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8800" u="sng" spc="-9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CRIME</a:t>
            </a:r>
            <a:endParaRPr sz="88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4812" y="1609725"/>
            <a:ext cx="8334375" cy="509587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872983" y="6573773"/>
            <a:ext cx="88011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i="1" spc="-10" dirty="0">
                <a:solidFill>
                  <a:srgbClr val="001F5F"/>
                </a:solidFill>
                <a:latin typeface="Calibri"/>
                <a:cs typeface="Calibri"/>
              </a:rPr>
              <a:t>Wikipedia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4003</Words>
  <Application>Microsoft Office PowerPoint</Application>
  <PresentationFormat>On-screen Show (4:3)</PresentationFormat>
  <Paragraphs>392</Paragraphs>
  <Slides>63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4" baseType="lpstr">
      <vt:lpstr>Office Theme</vt:lpstr>
      <vt:lpstr>Slide 1</vt:lpstr>
      <vt:lpstr>CONTENTS ( Learning Outcomes ) </vt:lpstr>
      <vt:lpstr>Slide 3</vt:lpstr>
      <vt:lpstr>Slide 4</vt:lpstr>
      <vt:lpstr>DIGITAL SOCIETY AND NETIZENS</vt:lpstr>
      <vt:lpstr>NET AND COMMUNICATION ETIQUETTES</vt:lpstr>
      <vt:lpstr>SOCIAL MEDIA ETIQUETTES</vt:lpstr>
      <vt:lpstr>Slide 8</vt:lpstr>
      <vt:lpstr>CYBER CRIME</vt:lpstr>
      <vt:lpstr>CYBER BULLYING</vt:lpstr>
      <vt:lpstr>Cyber Trolls</vt:lpstr>
      <vt:lpstr>CYBER STALKING</vt:lpstr>
      <vt:lpstr>SPREADING RUMOURS ONLINE</vt:lpstr>
      <vt:lpstr>Slide 14</vt:lpstr>
      <vt:lpstr>REPORTING CYBERCRIME</vt:lpstr>
      <vt:lpstr>Slide 16</vt:lpstr>
      <vt:lpstr>Slide 17</vt:lpstr>
      <vt:lpstr>Slide 18</vt:lpstr>
      <vt:lpstr>Slide 19</vt:lpstr>
      <vt:lpstr>Slide 20</vt:lpstr>
      <vt:lpstr>ADWARE</vt:lpstr>
      <vt:lpstr>FRAUD EMAILS</vt:lpstr>
      <vt:lpstr>PfiISfiING</vt:lpstr>
      <vt:lpstr>Slide 24</vt:lpstr>
      <vt:lpstr>Slide 25</vt:lpstr>
      <vt:lpstr>RANSOMWARE</vt:lpstr>
      <vt:lpstr>COMMON SOCIAL NETWORKING SITES</vt:lpstr>
      <vt:lpstr>Slide 28</vt:lpstr>
      <vt:lpstr>APPROPRIATE USAGE OF SOCIAL</vt:lpstr>
      <vt:lpstr>Privacy settings</vt:lpstr>
      <vt:lpstr>DATA PROTECTION</vt:lpstr>
      <vt:lpstr>Practices to Ensure DATA PROTECTION (Confidentiality of information)</vt:lpstr>
      <vt:lpstr>HACKING (HACKER) &amp; CRACKING (CRACKER)</vt:lpstr>
      <vt:lpstr>SOCIETY runs on</vt:lpstr>
      <vt:lpstr>PLAGIARISM</vt:lpstr>
      <vt:lpstr>INTELLECUAL PROPERTY RIGHTS (IPR)</vt:lpstr>
      <vt:lpstr>DIGITAL PROPERTY RIGHTS</vt:lpstr>
      <vt:lpstr>What is a PATENT?</vt:lpstr>
      <vt:lpstr>COPYRIGHT and  COPYRIGHT INFRINGEMENT</vt:lpstr>
      <vt:lpstr>TRADEMARK and TRADEMARK INFRINGEMENT</vt:lpstr>
      <vt:lpstr>Slide 41</vt:lpstr>
      <vt:lpstr>About: FREE and OPEN Source Software (FOSS) Some Related Terms</vt:lpstr>
      <vt:lpstr>Slide 43</vt:lpstr>
      <vt:lpstr>About: FREE and OPEN Source Software (FOSS) Some Related Terms</vt:lpstr>
      <vt:lpstr>About: FREE and OPEN Source Software (FOSS)</vt:lpstr>
      <vt:lpstr>What are LICENSES?</vt:lpstr>
      <vt:lpstr>Slide 47</vt:lpstr>
      <vt:lpstr>LICENSES AND DOMAINS OF OPEN SOURCE</vt:lpstr>
      <vt:lpstr>DIGITAL FORENSICS</vt:lpstr>
      <vt:lpstr>BIOMETRIC MODALITIES/TRAITS IN DIGITAL FORENSICS</vt:lpstr>
      <vt:lpstr>CYBER LAW / IT LAW</vt:lpstr>
      <vt:lpstr>IT(Ammedment) Act 2008</vt:lpstr>
      <vt:lpstr>E-WASTE MANAGEMENT</vt:lpstr>
      <vt:lpstr>Slide 54</vt:lpstr>
      <vt:lpstr>Awareness about health concerns related to the usage of Technology</vt:lpstr>
      <vt:lpstr>MEASURES TO SAFEGUARD FROM NEGATIVE TECHNOLOGICAL EFFECTS</vt:lpstr>
      <vt:lpstr>Technology &amp; Society:</vt:lpstr>
      <vt:lpstr>GENDER ISSUES WHILE TEACHING AND USING COMPUTERS</vt:lpstr>
      <vt:lpstr>SOLUTIONS TO GENDER ISSUES</vt:lpstr>
      <vt:lpstr>DISABILITY ISSUES WHILE TEACHING AND USING COMPUTERS</vt:lpstr>
      <vt:lpstr>Bibliograhy and References</vt:lpstr>
      <vt:lpstr>Slide 62</vt:lpstr>
      <vt:lpstr>Slide 63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Agni</dc:creator>
  <cp:lastModifiedBy>System_For All</cp:lastModifiedBy>
  <cp:revision>1</cp:revision>
  <dcterms:created xsi:type="dcterms:W3CDTF">2025-02-10T06:19:48Z</dcterms:created>
  <dcterms:modified xsi:type="dcterms:W3CDTF">2025-02-10T06:21:38Z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2022-02-18T00:00:00Z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2025-02-10T00:00:00Z</vt:filetime>
  </property>
  <property fmtid="{D5CDD505-2E9C-101B-9397-08002B2CF9AE}" pid="5" name="Producer">
    <vt:lpwstr>Microsoft® PowerPoint® 2010</vt:lpwstr>
  </property>
</Properties>
</file>